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9"/>
  </p:notesMasterIdLst>
  <p:handoutMasterIdLst>
    <p:handoutMasterId r:id="rId50"/>
  </p:handoutMasterIdLst>
  <p:sldIdLst>
    <p:sldId id="256" r:id="rId2"/>
    <p:sldId id="315" r:id="rId3"/>
    <p:sldId id="307" r:id="rId4"/>
    <p:sldId id="318" r:id="rId5"/>
    <p:sldId id="317" r:id="rId6"/>
    <p:sldId id="326" r:id="rId7"/>
    <p:sldId id="327" r:id="rId8"/>
    <p:sldId id="328" r:id="rId9"/>
    <p:sldId id="320" r:id="rId10"/>
    <p:sldId id="321" r:id="rId11"/>
    <p:sldId id="330" r:id="rId12"/>
    <p:sldId id="323" r:id="rId13"/>
    <p:sldId id="322" r:id="rId14"/>
    <p:sldId id="331" r:id="rId15"/>
    <p:sldId id="333" r:id="rId16"/>
    <p:sldId id="336" r:id="rId17"/>
    <p:sldId id="335" r:id="rId18"/>
    <p:sldId id="332" r:id="rId19"/>
    <p:sldId id="337" r:id="rId20"/>
    <p:sldId id="338" r:id="rId21"/>
    <p:sldId id="339" r:id="rId22"/>
    <p:sldId id="340" r:id="rId23"/>
    <p:sldId id="342" r:id="rId24"/>
    <p:sldId id="348" r:id="rId25"/>
    <p:sldId id="349" r:id="rId26"/>
    <p:sldId id="343" r:id="rId27"/>
    <p:sldId id="344" r:id="rId28"/>
    <p:sldId id="350" r:id="rId29"/>
    <p:sldId id="345" r:id="rId30"/>
    <p:sldId id="353" r:id="rId31"/>
    <p:sldId id="354" r:id="rId32"/>
    <p:sldId id="351" r:id="rId33"/>
    <p:sldId id="346" r:id="rId34"/>
    <p:sldId id="357" r:id="rId35"/>
    <p:sldId id="356" r:id="rId36"/>
    <p:sldId id="359" r:id="rId37"/>
    <p:sldId id="360" r:id="rId38"/>
    <p:sldId id="361" r:id="rId39"/>
    <p:sldId id="347" r:id="rId40"/>
    <p:sldId id="362" r:id="rId41"/>
    <p:sldId id="325" r:id="rId42"/>
    <p:sldId id="329" r:id="rId43"/>
    <p:sldId id="334" r:id="rId44"/>
    <p:sldId id="308" r:id="rId45"/>
    <p:sldId id="316" r:id="rId46"/>
    <p:sldId id="293" r:id="rId47"/>
    <p:sldId id="306" r:id="rId48"/>
  </p:sldIdLst>
  <p:sldSz cx="12192000" cy="6858000"/>
  <p:notesSz cx="7315200" cy="96012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F1F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3FCA41B-7398-400B-83DC-FDE8722EB923}" v="79" dt="2020-02-09T01:28:39.66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078" autoAdjust="0"/>
    <p:restoredTop sz="79540" autoAdjust="0"/>
  </p:normalViewPr>
  <p:slideViewPr>
    <p:cSldViewPr snapToGrid="0">
      <p:cViewPr varScale="1">
        <p:scale>
          <a:sx n="88" d="100"/>
          <a:sy n="88" d="100"/>
        </p:scale>
        <p:origin x="1698" y="84"/>
      </p:cViewPr>
      <p:guideLst/>
    </p:cSldViewPr>
  </p:slideViewPr>
  <p:outlineViewPr>
    <p:cViewPr>
      <p:scale>
        <a:sx n="33" d="100"/>
        <a:sy n="33" d="100"/>
      </p:scale>
      <p:origin x="0" y="-8862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handoutMaster" Target="handoutMasters/handoutMaster1.xml"/><Relationship Id="rId55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microsoft.com/office/2015/10/relationships/revisionInfo" Target="revisionInfo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elipe Augusto Pereira de Figueiredo" userId="e1771b70d906f94b" providerId="Windows Live" clId="Web-{B3FCA41B-7398-400B-83DC-FDE8722EB923}"/>
    <pc:docChg chg="modSld">
      <pc:chgData name="Felipe Augusto Pereira de Figueiredo" userId="e1771b70d906f94b" providerId="Windows Live" clId="Web-{B3FCA41B-7398-400B-83DC-FDE8722EB923}" dt="2020-02-09T01:40:38.055" v="257"/>
      <pc:docMkLst>
        <pc:docMk/>
      </pc:docMkLst>
      <pc:sldChg chg="modSp modNotes">
        <pc:chgData name="Felipe Augusto Pereira de Figueiredo" userId="e1771b70d906f94b" providerId="Windows Live" clId="Web-{B3FCA41B-7398-400B-83DC-FDE8722EB923}" dt="2020-02-09T01:26:20.191" v="45"/>
        <pc:sldMkLst>
          <pc:docMk/>
          <pc:sldMk cId="636059476" sldId="259"/>
        </pc:sldMkLst>
        <pc:spChg chg="mod">
          <ac:chgData name="Felipe Augusto Pereira de Figueiredo" userId="e1771b70d906f94b" providerId="Windows Live" clId="Web-{B3FCA41B-7398-400B-83DC-FDE8722EB923}" dt="2020-02-09T01:22:23.081" v="18" actId="1076"/>
          <ac:spMkLst>
            <pc:docMk/>
            <pc:sldMk cId="636059476" sldId="259"/>
            <ac:spMk id="3" creationId="{979D29AC-E01B-406F-AC75-55866B75A7CC}"/>
          </ac:spMkLst>
        </pc:spChg>
      </pc:sldChg>
      <pc:sldChg chg="modNotes">
        <pc:chgData name="Felipe Augusto Pereira de Figueiredo" userId="e1771b70d906f94b" providerId="Windows Live" clId="Web-{B3FCA41B-7398-400B-83DC-FDE8722EB923}" dt="2020-02-09T01:21:46.721" v="16"/>
        <pc:sldMkLst>
          <pc:docMk/>
          <pc:sldMk cId="248504461" sldId="267"/>
        </pc:sldMkLst>
      </pc:sldChg>
      <pc:sldChg chg="modSp modNotes">
        <pc:chgData name="Felipe Augusto Pereira de Figueiredo" userId="e1771b70d906f94b" providerId="Windows Live" clId="Web-{B3FCA41B-7398-400B-83DC-FDE8722EB923}" dt="2020-02-09T01:40:38.055" v="257"/>
        <pc:sldMkLst>
          <pc:docMk/>
          <pc:sldMk cId="2076219387" sldId="277"/>
        </pc:sldMkLst>
        <pc:spChg chg="mod">
          <ac:chgData name="Felipe Augusto Pereira de Figueiredo" userId="e1771b70d906f94b" providerId="Windows Live" clId="Web-{B3FCA41B-7398-400B-83DC-FDE8722EB923}" dt="2020-02-09T01:28:39.664" v="120" actId="14100"/>
          <ac:spMkLst>
            <pc:docMk/>
            <pc:sldMk cId="2076219387" sldId="277"/>
            <ac:spMk id="3" creationId="{5E0262E2-3A0F-4805-BCCB-6745237D1574}"/>
          </ac:spMkLst>
        </pc:spChg>
      </pc:sldChg>
    </pc:docChg>
  </pc:docChgLst>
  <pc:docChgLst>
    <pc:chgData name="Felipe Augusto Pereira de Figueiredo" userId="e1771b70d906f94b" providerId="Windows Live" clId="Web-{1FA475AF-6444-47C2-89B1-9776BABC0E66}"/>
    <pc:docChg chg="modSld">
      <pc:chgData name="Felipe Augusto Pereira de Figueiredo" userId="e1771b70d906f94b" providerId="Windows Live" clId="Web-{1FA475AF-6444-47C2-89B1-9776BABC0E66}" dt="2020-02-09T18:53:52.767" v="85"/>
      <pc:docMkLst>
        <pc:docMk/>
      </pc:docMkLst>
      <pc:sldChg chg="modNotes">
        <pc:chgData name="Felipe Augusto Pereira de Figueiredo" userId="e1771b70d906f94b" providerId="Windows Live" clId="Web-{1FA475AF-6444-47C2-89B1-9776BABC0E66}" dt="2020-02-09T18:53:52.767" v="85"/>
        <pc:sldMkLst>
          <pc:docMk/>
          <pc:sldMk cId="248504461" sldId="267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169922" cy="480722"/>
          </a:xfrm>
          <a:prstGeom prst="rect">
            <a:avLst/>
          </a:prstGeom>
        </p:spPr>
        <p:txBody>
          <a:bodyPr vert="horz" lIns="168634" tIns="84317" rIns="168634" bIns="84317" rtlCol="0"/>
          <a:lstStyle>
            <a:lvl1pPr algn="l">
              <a:defRPr sz="2200"/>
            </a:lvl1pPr>
          </a:lstStyle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9" y="0"/>
            <a:ext cx="3169922" cy="480722"/>
          </a:xfrm>
          <a:prstGeom prst="rect">
            <a:avLst/>
          </a:prstGeom>
        </p:spPr>
        <p:txBody>
          <a:bodyPr vert="horz" lIns="168634" tIns="84317" rIns="168634" bIns="84317" rtlCol="0"/>
          <a:lstStyle>
            <a:lvl1pPr algn="r">
              <a:defRPr sz="2200"/>
            </a:lvl1pPr>
          </a:lstStyle>
          <a:p>
            <a:fld id="{144F1436-6906-4D93-B7A2-786C327BFA14}" type="datetimeFigureOut">
              <a:rPr lang="nl-BE" smtClean="0"/>
              <a:t>25/01/2026</a:t>
            </a:fld>
            <a:endParaRPr lang="nl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9120488"/>
            <a:ext cx="3169922" cy="480718"/>
          </a:xfrm>
          <a:prstGeom prst="rect">
            <a:avLst/>
          </a:prstGeom>
        </p:spPr>
        <p:txBody>
          <a:bodyPr vert="horz" lIns="168634" tIns="84317" rIns="168634" bIns="84317" rtlCol="0" anchor="b"/>
          <a:lstStyle>
            <a:lvl1pPr algn="l">
              <a:defRPr sz="2200"/>
            </a:lvl1pPr>
          </a:lstStyle>
          <a:p>
            <a:endParaRPr lang="nl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9" y="9120488"/>
            <a:ext cx="3169922" cy="480718"/>
          </a:xfrm>
          <a:prstGeom prst="rect">
            <a:avLst/>
          </a:prstGeom>
        </p:spPr>
        <p:txBody>
          <a:bodyPr vert="horz" lIns="168634" tIns="84317" rIns="168634" bIns="84317" rtlCol="0" anchor="b"/>
          <a:lstStyle>
            <a:lvl1pPr algn="r">
              <a:defRPr sz="2200"/>
            </a:lvl1pPr>
          </a:lstStyle>
          <a:p>
            <a:fld id="{F7E56D9B-79AD-444A-AFED-DEC23408F8B4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635331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jpeg>
</file>

<file path=ppt/media/image18.jpeg>
</file>

<file path=ppt/media/image19.png>
</file>

<file path=ppt/media/image2.jpeg>
</file>

<file path=ppt/media/image20.jpe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5" y="1"/>
            <a:ext cx="3169922" cy="1903121"/>
          </a:xfrm>
          <a:prstGeom prst="rect">
            <a:avLst/>
          </a:prstGeom>
        </p:spPr>
        <p:txBody>
          <a:bodyPr vert="horz" lIns="168634" tIns="84317" rIns="168634" bIns="84317" rtlCol="0"/>
          <a:lstStyle>
            <a:lvl1pPr algn="l">
              <a:defRPr sz="2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4143592" y="1"/>
            <a:ext cx="3169922" cy="1903121"/>
          </a:xfrm>
          <a:prstGeom prst="rect">
            <a:avLst/>
          </a:prstGeom>
        </p:spPr>
        <p:txBody>
          <a:bodyPr vert="horz" lIns="168634" tIns="84317" rIns="168634" bIns="84317" rtlCol="0"/>
          <a:lstStyle>
            <a:lvl1pPr algn="r">
              <a:defRPr sz="2200"/>
            </a:lvl1pPr>
          </a:lstStyle>
          <a:p>
            <a:fld id="{AA8CD09E-2914-4F47-B6C1-51B2C31814C9}" type="datetimeFigureOut">
              <a:rPr lang="pt-BR" smtClean="0"/>
              <a:t>25/01/2026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-7721600" y="4740275"/>
            <a:ext cx="22758400" cy="12801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168634" tIns="84317" rIns="168634" bIns="84317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731522" y="18254135"/>
            <a:ext cx="5852160" cy="14935200"/>
          </a:xfrm>
          <a:prstGeom prst="rect">
            <a:avLst/>
          </a:prstGeom>
        </p:spPr>
        <p:txBody>
          <a:bodyPr vert="horz" lIns="168634" tIns="84317" rIns="168634" bIns="84317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5" y="36027558"/>
            <a:ext cx="3169922" cy="1903117"/>
          </a:xfrm>
          <a:prstGeom prst="rect">
            <a:avLst/>
          </a:prstGeom>
        </p:spPr>
        <p:txBody>
          <a:bodyPr vert="horz" lIns="168634" tIns="84317" rIns="168634" bIns="84317" rtlCol="0" anchor="b"/>
          <a:lstStyle>
            <a:lvl1pPr algn="l">
              <a:defRPr sz="2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4143592" y="36027558"/>
            <a:ext cx="3169922" cy="1903117"/>
          </a:xfrm>
          <a:prstGeom prst="rect">
            <a:avLst/>
          </a:prstGeom>
        </p:spPr>
        <p:txBody>
          <a:bodyPr vert="horz" lIns="168634" tIns="84317" rIns="168634" bIns="84317" rtlCol="0" anchor="b"/>
          <a:lstStyle>
            <a:lvl1pPr algn="r">
              <a:defRPr sz="2200"/>
            </a:lvl1pPr>
          </a:lstStyle>
          <a:p>
            <a:fld id="{6FC8D850-966F-45A6-8DE7-15B891E7D40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18147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code/imoore/intro-to-exploratory-data-analysis-eda-in-python" TargetMode="External"/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github/zz4fap/c24_inteligencia_artificial/blob/master/notebooks/intro_eda.ipynb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baseline="0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607474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D0DF1F-118F-9EFC-3577-7429ED1D23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0D29ACC-B751-4FF9-B86B-DACEC5596CF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F5139CB-3A7D-5CE4-9BA2-C36ED297209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o correto é </a:t>
            </a:r>
            <a:r>
              <a:rPr lang="pt-BR" b="1" dirty="0"/>
              <a:t>aprender o valor de imputação no treino</a:t>
            </a:r>
            <a:r>
              <a:rPr lang="pt-BR" dirty="0"/>
              <a:t> e aplicar no teste.</a:t>
            </a:r>
          </a:p>
          <a:p>
            <a:r>
              <a:rPr lang="pt-BR" dirty="0"/>
              <a:t>mas em machine learning o ideal é calcular a média </a:t>
            </a:r>
            <a:r>
              <a:rPr lang="pt-BR" b="1" dirty="0"/>
              <a:t>só no conjunto de treino</a:t>
            </a:r>
            <a:r>
              <a:rPr lang="pt-BR" dirty="0"/>
              <a:t> (para evitar </a:t>
            </a:r>
            <a:r>
              <a:rPr lang="pt-BR" i="1" dirty="0"/>
              <a:t>data </a:t>
            </a:r>
            <a:r>
              <a:rPr lang="pt-BR" i="1" dirty="0" err="1"/>
              <a:t>leakage</a:t>
            </a:r>
            <a:r>
              <a:rPr lang="pt-BR" dirty="0"/>
              <a:t>),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8B0B1D-009E-3C23-925B-9373046886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761081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E031E0-FDAA-5343-05EB-B0108BFE9C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182AE94-3ED7-98C2-30EB-4B23B764D73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CCF7ED5-065D-9C39-2A40-50EFDC4B5A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BBFCC8-B8A4-A885-9BFD-A0BD76DAF8D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759703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71022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82A679-CE06-9D11-4088-69773CB211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CAC2CDE-94AE-2F59-C081-7064204B655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EBC198C-1C48-B3C1-3730-972E74B0CD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401B4E-0762-5A65-1DE1-998DFDF9A03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23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54169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Pode ser uma falha de hardware ou incêndio real.</a:t>
            </a:r>
          </a:p>
          <a:p>
            <a:endParaRPr lang="pt-BR" dirty="0"/>
          </a:p>
          <a:p>
            <a:r>
              <a:rPr lang="pt-BR" dirty="0"/>
              <a:t>outlier é um </a:t>
            </a:r>
            <a:r>
              <a:rPr lang="pt-BR" b="1" dirty="0"/>
              <a:t>ruído</a:t>
            </a:r>
            <a:r>
              <a:rPr lang="pt-BR" dirty="0"/>
              <a:t> (erro de sensor/digitação) ou é um </a:t>
            </a:r>
            <a:r>
              <a:rPr lang="pt-BR" b="1" dirty="0"/>
              <a:t>insight</a:t>
            </a:r>
            <a:r>
              <a:rPr lang="pt-BR" dirty="0"/>
              <a:t> (um caso raro que preciso estudar)?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25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187855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28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807062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29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654873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30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6502627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O </a:t>
            </a:r>
            <a:r>
              <a:rPr lang="pt-BR" b="1" dirty="0"/>
              <a:t>1,5</a:t>
            </a:r>
            <a:r>
              <a:rPr lang="pt-BR" dirty="0"/>
              <a:t> foi escolhido para funcionar bem em muitos cenários “normais” (não é uma lei da natureza; é uma heurística).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31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6604507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35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588381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Curadoria é a função de </a:t>
            </a:r>
            <a:r>
              <a:rPr lang="pt-BR" b="1" dirty="0">
                <a:effectLst/>
              </a:rPr>
              <a:t>cuidar, selecionar, organizar e apresentar</a:t>
            </a:r>
            <a:r>
              <a:rPr lang="pt-BR" dirty="0"/>
              <a:t> um conjunto de obras, informações ou projetos, criando uma narrativa ou contexto significativo para o público.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885532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err="1"/>
              <a:t>Boxplot</a:t>
            </a:r>
            <a:r>
              <a:rPr lang="pt-BR" dirty="0"/>
              <a:t> (IQR) -&gt; usado quando as dados tem distribuições assimétricas</a:t>
            </a:r>
          </a:p>
          <a:p>
            <a:endParaRPr lang="pt-BR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36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0521226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E2BE96-2C19-C317-F345-A0F58B3AC8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9B9F738-3641-982D-DF14-18CC25D5B35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9C21A17-E161-087C-8FF0-420CD81082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AE132E-3E69-8E11-2C3C-D362D683B48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37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9734985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Agora que sabemos como detectar </a:t>
            </a:r>
            <a:r>
              <a:rPr lang="pt-BR" i="1" dirty="0"/>
              <a:t>outliers</a:t>
            </a:r>
            <a:r>
              <a:rPr lang="pt-BR" dirty="0"/>
              <a:t>, veremos como removê-los dos dados.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39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6503980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A7051A-A66A-B286-1A74-E308F26440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F8D327E-B406-7B9D-0E9B-F7881E757B7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D219ACF-7FA1-B46B-AACB-1959558078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Agora que sabemos como detectar </a:t>
            </a:r>
            <a:r>
              <a:rPr lang="pt-BR" i="1" dirty="0"/>
              <a:t>outliers</a:t>
            </a:r>
            <a:r>
              <a:rPr lang="pt-BR" dirty="0"/>
              <a:t>, veremos como removê-los dos dados.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1B479F-5E22-C1A5-F869-73193D8A00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40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3400991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Referencias</a:t>
            </a:r>
          </a:p>
          <a:p>
            <a:r>
              <a:rPr lang="pt-BR" dirty="0">
                <a:hlinkClick r:id="rId3"/>
              </a:rPr>
              <a:t>[1] https://www.kaggle.com/code/imoore/intro-to-exploratory-data-analysis-eda-in-python</a:t>
            </a:r>
            <a:endParaRPr lang="pt-BR" dirty="0"/>
          </a:p>
          <a:p>
            <a:r>
              <a:rPr lang="pt-BR" dirty="0"/>
              <a:t>[2] https://www.kaggle.com/code/rpsuraj/outlier-detection-techniques-simplified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44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741442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Taxonomia: </a:t>
            </a:r>
            <a:r>
              <a:rPr lang="pt-BR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ciência ou técnica de classificação.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437386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944292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326229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Quartis são </a:t>
            </a:r>
            <a:r>
              <a:rPr lang="pt-BR" b="1" dirty="0"/>
              <a:t>valores que dividem um conjunto de dados ordenado em quatro partes iguais</a:t>
            </a:r>
            <a:r>
              <a:rPr lang="pt-BR" dirty="0"/>
              <a:t>, cada uma contendo </a:t>
            </a:r>
            <a:r>
              <a:rPr lang="pt-BR" b="1" dirty="0"/>
              <a:t>25%</a:t>
            </a:r>
            <a:r>
              <a:rPr lang="pt-BR" dirty="0"/>
              <a:t> das observações.</a:t>
            </a:r>
          </a:p>
          <a:p>
            <a:endParaRPr lang="pt-BR" dirty="0"/>
          </a:p>
          <a:p>
            <a:r>
              <a:rPr lang="pt-BR" b="1" dirty="0"/>
              <a:t>Os quatro quartis</a:t>
            </a:r>
          </a:p>
          <a:p>
            <a:r>
              <a:rPr lang="pt-BR" b="1" dirty="0"/>
              <a:t>Q1 (1º quartil)</a:t>
            </a:r>
            <a:r>
              <a:rPr lang="pt-BR" dirty="0"/>
              <a:t> → 25% dos dados estão </a:t>
            </a:r>
            <a:r>
              <a:rPr lang="pt-BR" b="1" dirty="0"/>
              <a:t>abaixo</a:t>
            </a:r>
            <a:r>
              <a:rPr lang="pt-BR" dirty="0"/>
              <a:t> dele</a:t>
            </a:r>
          </a:p>
          <a:p>
            <a:r>
              <a:rPr lang="pt-BR" b="1" dirty="0"/>
              <a:t>Q2 (2º quartil)</a:t>
            </a:r>
            <a:r>
              <a:rPr lang="pt-BR" dirty="0"/>
              <a:t> → 50% dos dados estão </a:t>
            </a:r>
            <a:r>
              <a:rPr lang="pt-BR" b="1" dirty="0"/>
              <a:t>abaixo</a:t>
            </a:r>
            <a:r>
              <a:rPr lang="pt-BR" dirty="0"/>
              <a:t> dele</a:t>
            </a:r>
            <a:br>
              <a:rPr lang="pt-BR" dirty="0"/>
            </a:br>
            <a:r>
              <a:rPr lang="pt-BR" dirty="0"/>
              <a:t>👉 é a </a:t>
            </a:r>
            <a:r>
              <a:rPr lang="pt-BR" b="1" dirty="0"/>
              <a:t>mediana</a:t>
            </a:r>
            <a:endParaRPr lang="pt-BR" dirty="0"/>
          </a:p>
          <a:p>
            <a:r>
              <a:rPr lang="pt-BR" b="1" dirty="0"/>
              <a:t>Q3 (3º quartil)</a:t>
            </a:r>
            <a:r>
              <a:rPr lang="pt-BR" dirty="0"/>
              <a:t> → 75% dos dados estão </a:t>
            </a:r>
            <a:r>
              <a:rPr lang="pt-BR" b="1" dirty="0"/>
              <a:t>abaixo</a:t>
            </a:r>
            <a:r>
              <a:rPr lang="pt-BR" dirty="0"/>
              <a:t> dele</a:t>
            </a:r>
          </a:p>
          <a:p>
            <a:r>
              <a:rPr lang="pt-BR" b="1" dirty="0"/>
              <a:t>Q4</a:t>
            </a:r>
            <a:r>
              <a:rPr lang="pt-BR" dirty="0"/>
              <a:t> → valor máximo (às vezes citado informalmente)</a:t>
            </a:r>
          </a:p>
          <a:p>
            <a:endParaRPr lang="en-US" dirty="0"/>
          </a:p>
          <a:p>
            <a:r>
              <a:rPr lang="en-US" dirty="0" err="1"/>
              <a:t>Exemplo</a:t>
            </a:r>
            <a:r>
              <a:rPr lang="en-US" dirty="0"/>
              <a:t>: </a:t>
            </a:r>
            <a:r>
              <a:rPr lang="en-US" dirty="0">
                <a:hlinkClick r:id="rId3"/>
              </a:rPr>
              <a:t>https://colab.research.google.com/github/zz4fap/c24_inteligencia_artificial/blob/master/notebooks/intro_eda.ipynb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793020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inplace</a:t>
            </a:r>
            <a:r>
              <a:rPr lang="pt-B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=</a:t>
            </a:r>
            <a:r>
              <a:rPr lang="pt-BR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True</a:t>
            </a:r>
            <a:r>
              <a:rPr lang="pt-BR" dirty="0"/>
              <a:t> significa: </a:t>
            </a:r>
            <a:r>
              <a:rPr lang="pt-BR" b="1" dirty="0"/>
              <a:t>faça a alteração diretamente no próprio </a:t>
            </a:r>
            <a:r>
              <a:rPr lang="pt-BR" sz="1200" b="1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df</a:t>
            </a:r>
            <a:r>
              <a:rPr lang="pt-BR" dirty="0"/>
              <a:t>, sem criar (nem precisar atribuir) um novo </a:t>
            </a:r>
            <a:r>
              <a:rPr lang="pt-BR" dirty="0" err="1"/>
              <a:t>DataFrame</a:t>
            </a:r>
            <a:r>
              <a:rPr lang="pt-B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190351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b="1" dirty="0"/>
              <a:t>Média</a:t>
            </a:r>
            <a:r>
              <a:rPr lang="pt-BR" dirty="0"/>
              <a:t>: bem sensível a outliers ✅ (puxa para o extremo)</a:t>
            </a:r>
          </a:p>
          <a:p>
            <a:r>
              <a:rPr lang="pt-BR" b="1" dirty="0"/>
              <a:t>Mediana</a:t>
            </a:r>
            <a:r>
              <a:rPr lang="pt-BR" dirty="0"/>
              <a:t>: pouco sensível ✅ (robusta)</a:t>
            </a:r>
          </a:p>
          <a:p>
            <a:r>
              <a:rPr lang="pt-BR" b="1" dirty="0"/>
              <a:t>Moda</a:t>
            </a:r>
            <a:r>
              <a:rPr lang="pt-BR" dirty="0"/>
              <a:t>: geralmente insensível ✅ (depende de frequência)</a:t>
            </a:r>
          </a:p>
          <a:p>
            <a:endParaRPr lang="pt-BR" dirty="0"/>
          </a:p>
          <a:p>
            <a:r>
              <a:rPr lang="pt-BR" dirty="0"/>
              <a:t>A </a:t>
            </a:r>
            <a:r>
              <a:rPr lang="pt-BR" b="1" dirty="0"/>
              <a:t>moda</a:t>
            </a:r>
            <a:r>
              <a:rPr lang="pt-BR" dirty="0"/>
              <a:t> é o </a:t>
            </a:r>
            <a:r>
              <a:rPr lang="pt-BR" b="1" dirty="0"/>
              <a:t>valor mais frequente</a:t>
            </a:r>
            <a:r>
              <a:rPr lang="pt-BR" dirty="0"/>
              <a:t>. Um outlier costuma ser um valor </a:t>
            </a:r>
            <a:r>
              <a:rPr lang="pt-BR" b="1" dirty="0"/>
              <a:t>raro</a:t>
            </a:r>
            <a:r>
              <a:rPr lang="pt-BR" dirty="0"/>
              <a:t> (aparece 1 vez ou pouquíssimas), então </a:t>
            </a:r>
            <a:r>
              <a:rPr lang="pt-BR" b="1" dirty="0"/>
              <a:t>não muda</a:t>
            </a:r>
            <a:r>
              <a:rPr lang="pt-BR" dirty="0"/>
              <a:t> qual valor aparece mais.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080681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19248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B9B4FF-B06E-403C-A326-BDC64D8FF9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47BDFCE-746E-45BF-A319-4733D58D16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EDE2778-5372-4104-B96D-968184DA82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25/01/2026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1DD0F41-C861-4051-988D-3024A37A4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7E5967E-D980-431A-A5DB-3F0C5030A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497542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36C49F-3E68-4175-81BA-3C3FEE443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26FA736-3DD3-4D4E-B57B-BBE1D8F7D4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9E8855C-D8FD-48F6-B14E-861E0DE4D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25/01/2026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7C0BB88-2F21-42A5-ACFF-83DA47F2D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CB462B3-1F22-4C05-B4B8-7A279FB7D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53481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AEAB728-701C-4207-A9D5-23FF45C605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A8C8CCF-7823-480A-9A19-0F664DD17E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21D5734-7B1F-425D-942F-6EB7334402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25/01/2026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E1AAEAC-F08D-45FE-89EC-B1B349A86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AA44493-9911-47B2-87A6-C2141A972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2454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BD44A5-8F21-4626-A01D-48A1C874B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79E8085-65A9-48AA-951D-71D978BFF4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05BE1AF-51EA-425D-B188-DE7BD6750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25/01/2026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21BE632-29CF-4CB9-B365-C9EF38F89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0CF3DD1-9AEC-4A57-B461-4E4DD86FA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79079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AB2FF0-A4D7-4E28-991D-FF26140D5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2AC45B0-4145-40DB-8E61-1054611706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0F1D3FB-740A-4EBA-A309-2CE71D12EC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25/01/2026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DCAB18F-8715-4465-A940-F9C193A2A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53466C6-8248-429F-8056-FF040BF50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65227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7BB9F0-F14B-4A91-B2B7-35BC47FE4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C1FC1C4-73DA-47A6-8496-B0B457F7D3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92F06A8-A449-4D92-9912-76873E529B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38070A4-BC2F-4D55-BD8D-DEAF11BB9E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25/01/2026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5CC2DB8-844A-465F-BA9A-7734C80C7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CC606A8-097B-4040-94E0-CD8C88280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85444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D66686-0143-4CB6-8C09-BA326F1E7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227AB85-F59E-4BCE-B846-4FA0992C2F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373456C-7319-4D0A-827D-D29F6B083F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CD109D0-2E83-4262-8029-A871CEC474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AD706E3A-CFBB-4A6C-A65F-D0360A9E74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4172C0E5-5AF0-4805-BB51-443733CD2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25/01/2026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0E801648-156F-497E-99CF-797DF4805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EEE23D32-80E7-4796-A137-66BF842E4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2454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CE2379-C78F-47E1-8CFC-B846E7AF1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342600A9-7F92-4E22-9D94-E4717252A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25/01/2026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192E6BED-F546-40CC-A2DF-99CBA8536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6091CC40-A8C4-4063-80EB-CC5099621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4413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DD19515C-212C-4EAE-84A3-8FF4BC844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25/01/2026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94D3D120-B3E8-4C96-861D-7A4F12F49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42E49B68-FA1B-468B-9F17-D5C09243D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812321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17BCBE-A897-4319-85EC-D87909C24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226F885-0204-4913-868B-4B8B82576F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0F9F784-A858-441B-8AB5-6970981417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4DC363A-5000-472E-8B17-02E7DCB88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25/01/2026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548425D-2C21-4C56-BAD4-662978775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63E9726-E64C-42B2-AE8A-8C235A956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88610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086A78-3E74-450C-96A6-CA8AC37AF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5F5B7312-975A-4DBC-9B2F-3652ADA006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AF805F5-1DFF-41C6-944C-7D79FE0D09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2113D81-8665-4516-BD81-C6A1F254E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25/01/2026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B00C88B-FF32-40AA-A187-727D96FD78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04D1A2D-69F7-4B8F-A730-BC26DC340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46468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E69A0273-1966-4A1B-9370-4C1CE50363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B9CF87A-0448-49A7-AB25-EBC1D56A40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EF7B1F2-BB5A-44D0-816D-16AD2C7143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289F7E-B80B-496E-81B4-D396C37C9454}" type="datetimeFigureOut">
              <a:rPr lang="pt-BR" smtClean="0"/>
              <a:t>25/01/2026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703F94C-2CC8-4DAA-BC35-14FC3E841D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4051336-7048-457A-8B61-D94291D716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362929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felipe.figueiredo@Inatel.br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jpe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github/zz4fap/c24_inteligencia_artificial/blob/master/notebooks/intro_eda.ipynb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jpeg"/><Relationship Id="rId4" Type="http://schemas.openxmlformats.org/officeDocument/2006/relationships/image" Target="../media/image30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430EB894-B7D4-434C-9D1A-A14094D9BEEC}"/>
              </a:ext>
            </a:extLst>
          </p:cNvPr>
          <p:cNvSpPr txBox="1"/>
          <p:nvPr/>
        </p:nvSpPr>
        <p:spPr>
          <a:xfrm>
            <a:off x="7915801" y="5780602"/>
            <a:ext cx="4004345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/>
              <a:t>Felipe A. P. de Figueiredo</a:t>
            </a:r>
          </a:p>
          <a:p>
            <a:r>
              <a:rPr lang="pt-BR" dirty="0">
                <a:hlinkClick r:id="rId3"/>
              </a:rPr>
              <a:t>felipe.figueiredo@Inatel.br</a:t>
            </a:r>
            <a:endParaRPr lang="pt-BR" dirty="0"/>
          </a:p>
        </p:txBody>
      </p:sp>
      <p:pic>
        <p:nvPicPr>
          <p:cNvPr id="1026" name="Picture 2" descr="Logo">
            <a:extLst>
              <a:ext uri="{FF2B5EF4-FFF2-40B4-BE49-F238E27FC236}">
                <a16:creationId xmlns:a16="http://schemas.microsoft.com/office/drawing/2014/main" id="{3F2642E0-4F6A-4196-8F58-E77D36E9A33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59" b="28872"/>
          <a:stretch/>
        </p:blipFill>
        <p:spPr bwMode="auto">
          <a:xfrm>
            <a:off x="393306" y="5780602"/>
            <a:ext cx="2261388" cy="677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Image result for machine learning">
            <a:extLst>
              <a:ext uri="{FF2B5EF4-FFF2-40B4-BE49-F238E27FC236}">
                <a16:creationId xmlns:a16="http://schemas.microsoft.com/office/drawing/2014/main" id="{810CE0A2-4102-44A6-A370-175E7896CD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93" t="8107" r="14530" b="5794"/>
          <a:stretch/>
        </p:blipFill>
        <p:spPr bwMode="auto">
          <a:xfrm>
            <a:off x="4965305" y="3597971"/>
            <a:ext cx="2261389" cy="2237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ítulo 1">
            <a:extLst>
              <a:ext uri="{FF2B5EF4-FFF2-40B4-BE49-F238E27FC236}">
                <a16:creationId xmlns:a16="http://schemas.microsoft.com/office/drawing/2014/main" id="{32666AC8-2E17-4DB4-B0F5-60C640CCFD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8971" y="836433"/>
            <a:ext cx="11201400" cy="2690156"/>
          </a:xfrm>
        </p:spPr>
        <p:txBody>
          <a:bodyPr anchor="ctr">
            <a:noAutofit/>
          </a:bodyPr>
          <a:lstStyle/>
          <a:p>
            <a:r>
              <a:rPr lang="pt-BR" sz="6600" dirty="0"/>
              <a:t>C24 - Inteligência Artificial:</a:t>
            </a:r>
            <a:br>
              <a:rPr lang="pt-BR" sz="7200" dirty="0"/>
            </a:br>
            <a:r>
              <a:rPr lang="pt-BR" sz="7200" b="1" dirty="0"/>
              <a:t>Análise Exploratória de Dados (EDA)</a:t>
            </a:r>
            <a:endParaRPr lang="pt-BR" sz="7200" b="1" i="1" dirty="0"/>
          </a:p>
        </p:txBody>
      </p:sp>
    </p:spTree>
    <p:extLst>
      <p:ext uri="{BB962C8B-B14F-4D97-AF65-F5344CB8AC3E}">
        <p14:creationId xmlns:p14="http://schemas.microsoft.com/office/powerpoint/2010/main" val="6866526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4AF97-908A-27C3-C4BD-6C757E93F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Limpeza</a:t>
            </a:r>
            <a:r>
              <a:rPr lang="en-US" dirty="0"/>
              <a:t> dos dados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ADB3AA-57FC-C53D-D2FA-FDB4A0869E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/>
              <a:t>Alguns problemas comuns que podemos encontrar nos dados são:</a:t>
            </a:r>
          </a:p>
          <a:p>
            <a:r>
              <a:rPr lang="pt-BR" dirty="0"/>
              <a:t>Valores irrelevantes</a:t>
            </a:r>
          </a:p>
          <a:p>
            <a:r>
              <a:rPr lang="pt-BR" dirty="0"/>
              <a:t>Duplicatas</a:t>
            </a:r>
          </a:p>
          <a:p>
            <a:r>
              <a:rPr lang="pt-BR" dirty="0"/>
              <a:t>Valores faltantes</a:t>
            </a:r>
          </a:p>
          <a:p>
            <a:r>
              <a:rPr lang="pt-BR" dirty="0"/>
              <a:t>Tipos inconsistentes (e.g., número como texto, datas quebradas)</a:t>
            </a:r>
          </a:p>
          <a:p>
            <a:r>
              <a:rPr lang="pt-BR" i="1" dirty="0"/>
              <a:t>Outliers</a:t>
            </a:r>
          </a:p>
          <a:p>
            <a:pPr marL="0" indent="0">
              <a:buNone/>
            </a:pPr>
            <a:endParaRPr lang="pt-BR" i="1" dirty="0"/>
          </a:p>
          <a:p>
            <a:pPr marL="0" indent="0">
              <a:buNone/>
            </a:pPr>
            <a:r>
              <a:rPr lang="pt-BR" dirty="0"/>
              <a:t>Vamos ver como lidar com cada um deles na sequência.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3104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FCFE02-9BA3-957A-23D7-D192DD1BEB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EEE10-7B82-C5D0-CCBD-F870B8B447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Removendo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irrelevantes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159FFC-CA70-6469-FA1A-0E43BEFC58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 ideia é manter colunas que ajudem o objetivo do problema e remover as que atrapalham.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err="1">
                <a:latin typeface="Consolas" panose="020B0609020204030204" pitchFamily="49" charset="0"/>
              </a:rPr>
              <a:t>df.drop</a:t>
            </a:r>
            <a:r>
              <a:rPr lang="en-US" dirty="0">
                <a:latin typeface="Consolas" panose="020B0609020204030204" pitchFamily="49" charset="0"/>
              </a:rPr>
              <a:t>(['Column 1', ‘Column 2', ‘Column N'], axis=1)</a:t>
            </a:r>
            <a:endParaRPr lang="pt-BR" dirty="0"/>
          </a:p>
          <a:p>
            <a:r>
              <a:rPr lang="pt-BR" dirty="0"/>
              <a:t>Alguns motivos para eliminar colunas: </a:t>
            </a:r>
            <a:r>
              <a:rPr lang="pt-BR" dirty="0" err="1"/>
              <a:t>IDs</a:t>
            </a:r>
            <a:r>
              <a:rPr lang="pt-BR" dirty="0"/>
              <a:t>, </a:t>
            </a:r>
            <a:r>
              <a:rPr lang="pt-BR" i="1" dirty="0" err="1"/>
              <a:t>timestamps</a:t>
            </a:r>
            <a:r>
              <a:rPr lang="pt-BR" dirty="0"/>
              <a:t>, coluna com valores constantes, coluna com muitos valores faltantes, colunas redundantes, etc.</a:t>
            </a:r>
          </a:p>
        </p:txBody>
      </p:sp>
    </p:spTree>
    <p:extLst>
      <p:ext uri="{BB962C8B-B14F-4D97-AF65-F5344CB8AC3E}">
        <p14:creationId xmlns:p14="http://schemas.microsoft.com/office/powerpoint/2010/main" val="28043543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3D3B9-5DC6-D790-F6E9-E01186264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Removendo</a:t>
            </a:r>
            <a:r>
              <a:rPr lang="en-US" dirty="0"/>
              <a:t> </a:t>
            </a:r>
            <a:r>
              <a:rPr lang="en-US" dirty="0" err="1"/>
              <a:t>duplicatas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CFBC8F-42F3-78B3-8341-623E54191A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Quantas linhas duplicadas existem?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>
                <a:latin typeface="Consolas" panose="020B0609020204030204" pitchFamily="49" charset="0"/>
              </a:rPr>
              <a:t>df.duplicated</a:t>
            </a:r>
            <a:r>
              <a:rPr lang="pt-BR" dirty="0">
                <a:latin typeface="Consolas" panose="020B0609020204030204" pitchFamily="49" charset="0"/>
              </a:rPr>
              <a:t>().sum()</a:t>
            </a:r>
          </a:p>
          <a:p>
            <a:r>
              <a:rPr lang="pt-BR" dirty="0"/>
              <a:t>Encontrar e remover linhas duplicadas: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>
                <a:latin typeface="Consolas" panose="020B0609020204030204" pitchFamily="49" charset="0"/>
              </a:rPr>
              <a:t>df.drop_duplicates</a:t>
            </a:r>
            <a:r>
              <a:rPr lang="pt-BR" dirty="0">
                <a:latin typeface="Consolas" panose="020B0609020204030204" pitchFamily="49" charset="0"/>
              </a:rPr>
              <a:t>(</a:t>
            </a:r>
            <a:r>
              <a:rPr lang="pt-BR" dirty="0" err="1">
                <a:latin typeface="Consolas" panose="020B0609020204030204" pitchFamily="49" charset="0"/>
              </a:rPr>
              <a:t>inplace</a:t>
            </a:r>
            <a:r>
              <a:rPr lang="pt-BR" dirty="0">
                <a:latin typeface="Consolas" panose="020B0609020204030204" pitchFamily="49" charset="0"/>
              </a:rPr>
              <a:t>=</a:t>
            </a:r>
            <a:r>
              <a:rPr lang="pt-BR" dirty="0" err="1">
                <a:latin typeface="Consolas" panose="020B0609020204030204" pitchFamily="49" charset="0"/>
              </a:rPr>
              <a:t>True</a:t>
            </a:r>
            <a:r>
              <a:rPr lang="pt-BR" dirty="0">
                <a:latin typeface="Consolas" panose="020B0609020204030204" pitchFamily="49" charset="0"/>
              </a:rPr>
              <a:t>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OBS.: `</a:t>
            </a:r>
            <a:r>
              <a:rPr lang="pt-BR" dirty="0" err="1">
                <a:latin typeface="Consolas" panose="020B0609020204030204" pitchFamily="49" charset="0"/>
              </a:rPr>
              <a:t>inplace</a:t>
            </a:r>
            <a:r>
              <a:rPr lang="pt-BR" dirty="0">
                <a:latin typeface="Consolas" panose="020B0609020204030204" pitchFamily="49" charset="0"/>
              </a:rPr>
              <a:t>=</a:t>
            </a:r>
            <a:r>
              <a:rPr lang="pt-BR" dirty="0" err="1">
                <a:latin typeface="Consolas" panose="020B0609020204030204" pitchFamily="49" charset="0"/>
              </a:rPr>
              <a:t>True</a:t>
            </a:r>
            <a:r>
              <a:rPr lang="pt-BR" dirty="0"/>
              <a:t>` faz a alteração diretamente no próprio </a:t>
            </a: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/>
              <a:t>, sem criar um novo </a:t>
            </a:r>
            <a:r>
              <a:rPr lang="pt-BR" dirty="0" err="1"/>
              <a:t>DataFrame</a:t>
            </a:r>
            <a:r>
              <a:rPr lang="pt-B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081156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C86E6-DCF1-113B-1536-5A59E1623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Tratando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30A83-F9FF-CEFD-47B0-7932118684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198629" cy="5032375"/>
          </a:xfrm>
        </p:spPr>
        <p:txBody>
          <a:bodyPr>
            <a:normAutofit/>
          </a:bodyPr>
          <a:lstStyle/>
          <a:p>
            <a:r>
              <a:rPr lang="pt-BR" dirty="0"/>
              <a:t>Quantos valores estão faltando?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>
                <a:latin typeface="Consolas" panose="020B0609020204030204" pitchFamily="49" charset="0"/>
              </a:rPr>
              <a:t>df.isnull</a:t>
            </a:r>
            <a:r>
              <a:rPr lang="pt-BR" dirty="0">
                <a:latin typeface="Consolas" panose="020B0609020204030204" pitchFamily="49" charset="0"/>
              </a:rPr>
              <a:t>().sum()</a:t>
            </a:r>
          </a:p>
          <a:p>
            <a:r>
              <a:rPr lang="pt-BR" dirty="0"/>
              <a:t>Técnicas para o tratamento de valores ausentes: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Remover linhas ou colunas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2400" dirty="0" err="1">
                <a:latin typeface="Consolas" panose="020B0609020204030204" pitchFamily="49" charset="0"/>
              </a:rPr>
              <a:t>df.dropna</a:t>
            </a:r>
            <a:r>
              <a:rPr lang="en-US" sz="2400" dirty="0">
                <a:latin typeface="Consolas" panose="020B0609020204030204" pitchFamily="49" charset="0"/>
              </a:rPr>
              <a:t>()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2400" dirty="0" err="1">
                <a:latin typeface="Consolas" panose="020B0609020204030204" pitchFamily="49" charset="0"/>
              </a:rPr>
              <a:t>df.dropna</a:t>
            </a:r>
            <a:r>
              <a:rPr lang="en-US" sz="2400" dirty="0">
                <a:latin typeface="Consolas" panose="020B0609020204030204" pitchFamily="49" charset="0"/>
              </a:rPr>
              <a:t>(</a:t>
            </a:r>
            <a:r>
              <a:rPr lang="en-US" sz="2400" dirty="0" err="1">
                <a:latin typeface="Consolas" panose="020B0609020204030204" pitchFamily="49" charset="0"/>
              </a:rPr>
              <a:t>inplace</a:t>
            </a:r>
            <a:r>
              <a:rPr lang="en-US" sz="2400" dirty="0">
                <a:latin typeface="Consolas" panose="020B0609020204030204" pitchFamily="49" charset="0"/>
              </a:rPr>
              <a:t>=True)</a:t>
            </a:r>
          </a:p>
          <a:p>
            <a:pPr lvl="3">
              <a:buFont typeface="Wingdings" panose="05000000000000000000" pitchFamily="2" charset="2"/>
              <a:buChar char="ü"/>
            </a:pPr>
            <a:r>
              <a:rPr lang="en-US" sz="2800" dirty="0"/>
              <a:t>OBS.: altera o </a:t>
            </a:r>
            <a:r>
              <a:rPr lang="en-US" sz="2400" dirty="0" err="1">
                <a:latin typeface="Consolas" panose="020B0609020204030204" pitchFamily="49" charset="0"/>
              </a:rPr>
              <a:t>df</a:t>
            </a:r>
            <a:r>
              <a:rPr lang="en-US" sz="2400" dirty="0">
                <a:latin typeface="Consolas" panose="020B0609020204030204" pitchFamily="49" charset="0"/>
              </a:rPr>
              <a:t> </a:t>
            </a:r>
            <a:r>
              <a:rPr lang="en-US" sz="2800" dirty="0"/>
              <a:t>original.</a:t>
            </a:r>
          </a:p>
        </p:txBody>
      </p:sp>
    </p:spTree>
    <p:extLst>
      <p:ext uri="{BB962C8B-B14F-4D97-AF65-F5344CB8AC3E}">
        <p14:creationId xmlns:p14="http://schemas.microsoft.com/office/powerpoint/2010/main" val="28195776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C86E6-DCF1-113B-1536-5A59E1623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Tratando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30A83-F9FF-CEFD-47B0-7932118684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35660" y="1825624"/>
            <a:ext cx="8301170" cy="5032375"/>
          </a:xfrm>
        </p:spPr>
        <p:txBody>
          <a:bodyPr>
            <a:normAutofit lnSpcReduction="10000"/>
          </a:bodyPr>
          <a:lstStyle/>
          <a:p>
            <a:r>
              <a:rPr lang="pt-BR" dirty="0"/>
              <a:t>Técnicas para o tratamento de valores ausentes: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Preencher (imputar) com a média, a moda ou a mediana: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b="1" dirty="0"/>
              <a:t>Média</a:t>
            </a:r>
            <a:r>
              <a:rPr lang="pt-BR" dirty="0"/>
              <a:t>: É a soma de todos os valores dividida pela quantidade total de elementos. </a:t>
            </a:r>
          </a:p>
          <a:p>
            <a:pPr lvl="3">
              <a:buFont typeface="Wingdings" panose="05000000000000000000" pitchFamily="2" charset="2"/>
              <a:buChar char="ü"/>
            </a:pPr>
            <a:r>
              <a:rPr lang="pt-BR" dirty="0"/>
              <a:t>Sensível à </a:t>
            </a:r>
            <a:r>
              <a:rPr lang="pt-BR" i="1" dirty="0"/>
              <a:t>outliers</a:t>
            </a:r>
            <a:r>
              <a:rPr lang="pt-BR" dirty="0"/>
              <a:t>. </a:t>
            </a:r>
          </a:p>
          <a:p>
            <a:pPr lvl="3">
              <a:buFont typeface="Wingdings" panose="05000000000000000000" pitchFamily="2" charset="2"/>
              <a:buChar char="ü"/>
            </a:pPr>
            <a:r>
              <a:rPr lang="pt-BR" dirty="0"/>
              <a:t>Usada com variáveis numéricas.</a:t>
            </a:r>
            <a:endParaRPr lang="pt-BR" b="1" dirty="0"/>
          </a:p>
          <a:p>
            <a:pPr lvl="2">
              <a:buFont typeface="Courier New" panose="02070309020205020404" pitchFamily="49" charset="0"/>
              <a:buChar char="o"/>
            </a:pPr>
            <a:r>
              <a:rPr lang="pt-BR" b="1" dirty="0"/>
              <a:t>Mediana</a:t>
            </a:r>
            <a:r>
              <a:rPr lang="pt-BR" dirty="0"/>
              <a:t>: É o valor que ocupa a posição central de um conjunto de dados ordenado. Ela divide os dados em 50% acima e 50% abaixo. </a:t>
            </a:r>
          </a:p>
          <a:p>
            <a:pPr lvl="3">
              <a:buFont typeface="Courier New" panose="02070309020205020404" pitchFamily="49" charset="0"/>
              <a:buChar char="o"/>
            </a:pPr>
            <a:r>
              <a:rPr lang="pt-BR" dirty="0"/>
              <a:t>Insensível a </a:t>
            </a:r>
            <a:r>
              <a:rPr lang="pt-BR" i="1" dirty="0"/>
              <a:t>outliers.</a:t>
            </a:r>
          </a:p>
          <a:p>
            <a:pPr lvl="3">
              <a:buFont typeface="Courier New" panose="02070309020205020404" pitchFamily="49" charset="0"/>
              <a:buChar char="o"/>
            </a:pPr>
            <a:r>
              <a:rPr lang="pt-BR" dirty="0"/>
              <a:t>Usada com variáveis numéricas.</a:t>
            </a:r>
            <a:endParaRPr lang="pt-BR" b="1" dirty="0"/>
          </a:p>
          <a:p>
            <a:pPr lvl="2">
              <a:buFont typeface="Courier New" panose="02070309020205020404" pitchFamily="49" charset="0"/>
              <a:buChar char="o"/>
            </a:pPr>
            <a:r>
              <a:rPr lang="pt-BR" b="1" dirty="0"/>
              <a:t>Moda</a:t>
            </a:r>
            <a:r>
              <a:rPr lang="pt-BR" dirty="0"/>
              <a:t>: É o valor que aparece com a maior frequência no </a:t>
            </a:r>
            <a:r>
              <a:rPr lang="pt-BR" i="1" dirty="0"/>
              <a:t>dataset</a:t>
            </a:r>
            <a:r>
              <a:rPr lang="pt-BR" dirty="0"/>
              <a:t>.</a:t>
            </a:r>
          </a:p>
          <a:p>
            <a:pPr lvl="3">
              <a:buFont typeface="Courier New" panose="02070309020205020404" pitchFamily="49" charset="0"/>
              <a:buChar char="o"/>
            </a:pPr>
            <a:r>
              <a:rPr lang="pt-BR" dirty="0"/>
              <a:t>Insensível a </a:t>
            </a:r>
            <a:r>
              <a:rPr lang="pt-BR" i="1" dirty="0"/>
              <a:t>outliers.</a:t>
            </a:r>
          </a:p>
          <a:p>
            <a:pPr lvl="3">
              <a:buFont typeface="Courier New" panose="02070309020205020404" pitchFamily="49" charset="0"/>
              <a:buChar char="o"/>
            </a:pPr>
            <a:r>
              <a:rPr lang="pt-BR" dirty="0"/>
              <a:t>Usada com variáveis numéricas e categóricas.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OBS.: Técnica usada quando o número de linhas a serem removidas é muito grande em relação ao tamanho do dataset.</a:t>
            </a:r>
          </a:p>
        </p:txBody>
      </p:sp>
      <p:pic>
        <p:nvPicPr>
          <p:cNvPr id="1032" name="Picture 8" descr="enter image description her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887" y="1825624"/>
            <a:ext cx="2856114" cy="489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24823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376385-161E-B4CC-513F-E8FB885EAE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59C31-0047-20CD-A5FF-77C846FCD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Tratando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D1334E-89C2-8178-D1BF-901C1E9FCB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198630" cy="5032375"/>
          </a:xfrm>
        </p:spPr>
        <p:txBody>
          <a:bodyPr>
            <a:normAutofit/>
          </a:bodyPr>
          <a:lstStyle/>
          <a:p>
            <a:r>
              <a:rPr lang="pt-BR" dirty="0"/>
              <a:t>Preencher (imputar) com a média: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 = </a:t>
            </a:r>
            <a:r>
              <a:rPr lang="pt-BR" dirty="0" err="1">
                <a:latin typeface="Consolas" panose="020B0609020204030204" pitchFamily="49" charset="0"/>
              </a:rPr>
              <a:t>df.select_dtypes</a:t>
            </a:r>
            <a:r>
              <a:rPr lang="pt-BR" dirty="0">
                <a:latin typeface="Consolas" panose="020B0609020204030204" pitchFamily="49" charset="0"/>
              </a:rPr>
              <a:t>(include="</a:t>
            </a:r>
            <a:r>
              <a:rPr lang="pt-BR" dirty="0" err="1">
                <a:latin typeface="Consolas" panose="020B0609020204030204" pitchFamily="49" charset="0"/>
              </a:rPr>
              <a:t>number</a:t>
            </a:r>
            <a:r>
              <a:rPr lang="pt-BR" dirty="0">
                <a:latin typeface="Consolas" panose="020B0609020204030204" pitchFamily="49" charset="0"/>
              </a:rPr>
              <a:t>").</a:t>
            </a:r>
            <a:r>
              <a:rPr lang="pt-BR" dirty="0" err="1">
                <a:latin typeface="Consolas" panose="020B0609020204030204" pitchFamily="49" charset="0"/>
              </a:rPr>
              <a:t>columns</a:t>
            </a:r>
            <a:endParaRPr lang="pt-BR" dirty="0">
              <a:latin typeface="Consolas" panose="020B0609020204030204" pitchFamily="49" charset="0"/>
            </a:endParaRP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Seleciona apenas as colunas numéricas do </a:t>
            </a:r>
            <a:r>
              <a:rPr lang="pt-BR" dirty="0" err="1"/>
              <a:t>DataFrame</a:t>
            </a:r>
            <a:r>
              <a:rPr lang="pt-BR" dirty="0"/>
              <a:t> (tipos como int64, float64, etc.).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Retorna uma lista com os nomes das colunas numéricas.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 = </a:t>
            </a: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].</a:t>
            </a:r>
            <a:r>
              <a:rPr lang="pt-BR" dirty="0" err="1">
                <a:latin typeface="Consolas" panose="020B0609020204030204" pitchFamily="49" charset="0"/>
              </a:rPr>
              <a:t>fillna</a:t>
            </a:r>
            <a:r>
              <a:rPr lang="pt-BR" dirty="0">
                <a:latin typeface="Consolas" panose="020B0609020204030204" pitchFamily="49" charset="0"/>
              </a:rPr>
              <a:t>(</a:t>
            </a: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].</a:t>
            </a:r>
            <a:r>
              <a:rPr lang="pt-BR" dirty="0" err="1">
                <a:latin typeface="Consolas" panose="020B0609020204030204" pitchFamily="49" charset="0"/>
              </a:rPr>
              <a:t>mean</a:t>
            </a:r>
            <a:r>
              <a:rPr lang="pt-BR" dirty="0">
                <a:latin typeface="Consolas" panose="020B0609020204030204" pitchFamily="49" charset="0"/>
              </a:rPr>
              <a:t>())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Pega todas as colunas numéricas e preenche os valores faltantes de cada uma com a sua própria média.</a:t>
            </a:r>
            <a:endParaRPr lang="pt-BR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84120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C95B94-B63F-40EA-03FD-CE7A7A152D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C7B15-3389-0E79-3255-0EC50B7FC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Tratando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E2668F-203C-D698-8BB8-679B61E24B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198630" cy="5032375"/>
          </a:xfrm>
        </p:spPr>
        <p:txBody>
          <a:bodyPr>
            <a:normAutofit/>
          </a:bodyPr>
          <a:lstStyle/>
          <a:p>
            <a:r>
              <a:rPr lang="pt-BR" dirty="0"/>
              <a:t>Preencher (imputar) com a mediana: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 = </a:t>
            </a:r>
            <a:r>
              <a:rPr lang="pt-BR" dirty="0" err="1">
                <a:latin typeface="Consolas" panose="020B0609020204030204" pitchFamily="49" charset="0"/>
              </a:rPr>
              <a:t>df.select_dtypes</a:t>
            </a:r>
            <a:r>
              <a:rPr lang="pt-BR" dirty="0">
                <a:latin typeface="Consolas" panose="020B0609020204030204" pitchFamily="49" charset="0"/>
              </a:rPr>
              <a:t>(include="</a:t>
            </a:r>
            <a:r>
              <a:rPr lang="pt-BR" dirty="0" err="1">
                <a:latin typeface="Consolas" panose="020B0609020204030204" pitchFamily="49" charset="0"/>
              </a:rPr>
              <a:t>number</a:t>
            </a:r>
            <a:r>
              <a:rPr lang="pt-BR" dirty="0">
                <a:latin typeface="Consolas" panose="020B0609020204030204" pitchFamily="49" charset="0"/>
              </a:rPr>
              <a:t>").</a:t>
            </a:r>
            <a:r>
              <a:rPr lang="pt-BR" dirty="0" err="1">
                <a:latin typeface="Consolas" panose="020B0609020204030204" pitchFamily="49" charset="0"/>
              </a:rPr>
              <a:t>columns</a:t>
            </a:r>
            <a:endParaRPr lang="pt-BR" dirty="0">
              <a:latin typeface="Consolas" panose="020B0609020204030204" pitchFamily="49" charset="0"/>
            </a:endParaRP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Seleciona apenas as colunas numéricas do </a:t>
            </a:r>
            <a:r>
              <a:rPr lang="pt-BR" dirty="0" err="1"/>
              <a:t>DataFrame</a:t>
            </a:r>
            <a:r>
              <a:rPr lang="pt-BR" dirty="0"/>
              <a:t> (tipos como int64, float64, etc.).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Retorna uma lista com os nomes das colunas numéricas.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 = </a:t>
            </a: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].</a:t>
            </a:r>
            <a:r>
              <a:rPr lang="pt-BR" dirty="0" err="1">
                <a:latin typeface="Consolas" panose="020B0609020204030204" pitchFamily="49" charset="0"/>
              </a:rPr>
              <a:t>fillna</a:t>
            </a:r>
            <a:r>
              <a:rPr lang="pt-BR" dirty="0">
                <a:latin typeface="Consolas" panose="020B0609020204030204" pitchFamily="49" charset="0"/>
              </a:rPr>
              <a:t>(</a:t>
            </a: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].</a:t>
            </a:r>
            <a:r>
              <a:rPr lang="pt-BR" dirty="0" err="1">
                <a:latin typeface="Consolas" panose="020B0609020204030204" pitchFamily="49" charset="0"/>
              </a:rPr>
              <a:t>median</a:t>
            </a:r>
            <a:r>
              <a:rPr lang="pt-BR" dirty="0">
                <a:latin typeface="Consolas" panose="020B0609020204030204" pitchFamily="49" charset="0"/>
              </a:rPr>
              <a:t>())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Pega todas as colunas numéricas e preenche os valores faltantes de cada uma com a sua própria mediana.</a:t>
            </a:r>
            <a:endParaRPr lang="pt-BR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25009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4701E6-1249-C839-41F6-1F25FD91FC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4F9C2-B8FA-6360-685A-CE696132D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Tratando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36C211-C899-5194-EB90-F3A355ECC2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1266715" cy="5032375"/>
          </a:xfrm>
        </p:spPr>
        <p:txBody>
          <a:bodyPr>
            <a:normAutofit/>
          </a:bodyPr>
          <a:lstStyle/>
          <a:p>
            <a:r>
              <a:rPr lang="pt-BR" dirty="0"/>
              <a:t>Preencher (imputar) com a moda: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 = </a:t>
            </a:r>
            <a:r>
              <a:rPr lang="pt-BR" dirty="0" err="1">
                <a:latin typeface="Consolas" panose="020B0609020204030204" pitchFamily="49" charset="0"/>
              </a:rPr>
              <a:t>df.select_dtypes</a:t>
            </a:r>
            <a:r>
              <a:rPr lang="pt-BR" dirty="0">
                <a:latin typeface="Consolas" panose="020B0609020204030204" pitchFamily="49" charset="0"/>
              </a:rPr>
              <a:t>(include="</a:t>
            </a:r>
            <a:r>
              <a:rPr lang="pt-BR" dirty="0" err="1">
                <a:latin typeface="Consolas" panose="020B0609020204030204" pitchFamily="49" charset="0"/>
              </a:rPr>
              <a:t>number</a:t>
            </a:r>
            <a:r>
              <a:rPr lang="pt-BR" dirty="0">
                <a:latin typeface="Consolas" panose="020B0609020204030204" pitchFamily="49" charset="0"/>
              </a:rPr>
              <a:t>").</a:t>
            </a:r>
            <a:r>
              <a:rPr lang="pt-BR" dirty="0" err="1">
                <a:latin typeface="Consolas" panose="020B0609020204030204" pitchFamily="49" charset="0"/>
              </a:rPr>
              <a:t>columns</a:t>
            </a:r>
            <a:endParaRPr lang="pt-BR" dirty="0">
              <a:latin typeface="Consolas" panose="020B0609020204030204" pitchFamily="49" charset="0"/>
            </a:endParaRP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Seleciona apenas as colunas numéricas do </a:t>
            </a:r>
            <a:r>
              <a:rPr lang="pt-BR" dirty="0" err="1"/>
              <a:t>DataFrame</a:t>
            </a:r>
            <a:r>
              <a:rPr lang="pt-BR" dirty="0"/>
              <a:t> (tipos como int64, float64, etc.).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Retorna uma lista com os nomes das colunas numéricas.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 = </a:t>
            </a: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].</a:t>
            </a:r>
            <a:r>
              <a:rPr lang="pt-BR" dirty="0" err="1">
                <a:latin typeface="Consolas" panose="020B0609020204030204" pitchFamily="49" charset="0"/>
              </a:rPr>
              <a:t>fillna</a:t>
            </a:r>
            <a:r>
              <a:rPr lang="pt-BR" dirty="0">
                <a:latin typeface="Consolas" panose="020B0609020204030204" pitchFamily="49" charset="0"/>
              </a:rPr>
              <a:t>(</a:t>
            </a: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</a:t>
            </a:r>
            <a:r>
              <a:rPr lang="en-US" dirty="0">
                <a:latin typeface="Consolas" panose="020B0609020204030204" pitchFamily="49" charset="0"/>
              </a:rPr>
              <a:t>.mode().</a:t>
            </a:r>
            <a:r>
              <a:rPr lang="en-US" dirty="0" err="1">
                <a:latin typeface="Consolas" panose="020B0609020204030204" pitchFamily="49" charset="0"/>
              </a:rPr>
              <a:t>iloc</a:t>
            </a:r>
            <a:r>
              <a:rPr lang="en-US" dirty="0">
                <a:latin typeface="Consolas" panose="020B0609020204030204" pitchFamily="49" charset="0"/>
              </a:rPr>
              <a:t>[0]</a:t>
            </a:r>
            <a:r>
              <a:rPr lang="pt-BR" dirty="0">
                <a:latin typeface="Consolas" panose="020B0609020204030204" pitchFamily="49" charset="0"/>
              </a:rPr>
              <a:t>)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Pega todas as colunas numéricas e preenche os valores faltantes de cada uma com a sua própria moda.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OBS.1: A moda pode ter mais de um valor. Assim, em geral, usamos o primeiro valor (i.e., </a:t>
            </a:r>
            <a:r>
              <a:rPr lang="en-US" dirty="0" err="1">
                <a:latin typeface="Consolas" panose="020B0609020204030204" pitchFamily="49" charset="0"/>
              </a:rPr>
              <a:t>iloc</a:t>
            </a:r>
            <a:r>
              <a:rPr lang="en-US" dirty="0">
                <a:latin typeface="Consolas" panose="020B0609020204030204" pitchFamily="49" charset="0"/>
              </a:rPr>
              <a:t>[0]</a:t>
            </a:r>
            <a:r>
              <a:rPr lang="pt-BR" dirty="0"/>
              <a:t>).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OBS.2: Note que a moda pode ser usada para preencher valores faltantes de variáveis numéricas ou categóricas. Portanto, para selecionar colunas categóricas, troque </a:t>
            </a:r>
            <a:r>
              <a:rPr lang="pt-BR" dirty="0">
                <a:latin typeface="Consolas" panose="020B0609020204030204" pitchFamily="49" charset="0"/>
              </a:rPr>
              <a:t>include="</a:t>
            </a:r>
            <a:r>
              <a:rPr lang="pt-BR" dirty="0" err="1">
                <a:latin typeface="Consolas" panose="020B0609020204030204" pitchFamily="49" charset="0"/>
              </a:rPr>
              <a:t>number</a:t>
            </a:r>
            <a:r>
              <a:rPr lang="pt-BR" dirty="0">
                <a:latin typeface="Consolas" panose="020B0609020204030204" pitchFamily="49" charset="0"/>
              </a:rPr>
              <a:t>" por include="</a:t>
            </a:r>
            <a:r>
              <a:rPr lang="pt-BR" dirty="0" err="1">
                <a:latin typeface="Consolas" panose="020B0609020204030204" pitchFamily="49" charset="0"/>
              </a:rPr>
              <a:t>object</a:t>
            </a:r>
            <a:r>
              <a:rPr lang="pt-BR" dirty="0">
                <a:latin typeface="Consolas" panose="020B0609020204030204" pitchFamily="49" charset="0"/>
              </a:rPr>
              <a:t>".</a:t>
            </a:r>
            <a:endParaRPr lang="pt-BR" dirty="0"/>
          </a:p>
          <a:p>
            <a:pPr lvl="2">
              <a:buFont typeface="Courier New" panose="02070309020205020404" pitchFamily="49" charset="0"/>
              <a:buChar char="o"/>
            </a:pPr>
            <a:endParaRPr lang="pt-BR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89085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B7D5B2-496C-0812-A081-7149C00984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856330-85FB-E422-420F-B57EBAD2A8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Tratando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85312-6769-EEE2-F347-EB35B496F2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11198628" cy="5032375"/>
          </a:xfrm>
        </p:spPr>
        <p:txBody>
          <a:bodyPr>
            <a:normAutofit/>
          </a:bodyPr>
          <a:lstStyle/>
          <a:p>
            <a:r>
              <a:rPr lang="pt-BR" dirty="0"/>
              <a:t>Técnicas para o tratamento de valores ausentes: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Preenchimento inteligente: usa estimativas dos valores faltantes obtidas através do padrão dos dados, não um valor fixo.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 valor faltante é estimado a partir de outras colunas e linhas.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Pode-se usar as classes da biblioteca </a:t>
            </a:r>
            <a:r>
              <a:rPr lang="pt-BR" dirty="0" err="1"/>
              <a:t>SciKit-Learn</a:t>
            </a:r>
            <a:endParaRPr lang="pt-BR" dirty="0"/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2400" dirty="0" err="1">
                <a:latin typeface="Consolas" panose="020B0609020204030204" pitchFamily="49" charset="0"/>
              </a:rPr>
              <a:t>KNNImputer</a:t>
            </a:r>
            <a:r>
              <a:rPr lang="en-US" dirty="0"/>
              <a:t>: </a:t>
            </a:r>
            <a:r>
              <a:rPr lang="en-US" dirty="0" err="1"/>
              <a:t>usa</a:t>
            </a:r>
            <a:r>
              <a:rPr lang="en-US" dirty="0"/>
              <a:t> a media das K </a:t>
            </a:r>
            <a:r>
              <a:rPr lang="en-US" dirty="0" err="1"/>
              <a:t>amostras</a:t>
            </a:r>
            <a:r>
              <a:rPr lang="en-US" dirty="0"/>
              <a:t> </a:t>
            </a:r>
            <a:r>
              <a:rPr lang="en-US" dirty="0" err="1"/>
              <a:t>mais</a:t>
            </a:r>
            <a:r>
              <a:rPr lang="en-US" dirty="0"/>
              <a:t> “</a:t>
            </a:r>
            <a:r>
              <a:rPr lang="en-US" dirty="0" err="1"/>
              <a:t>próximas</a:t>
            </a:r>
            <a:r>
              <a:rPr lang="en-US" dirty="0"/>
              <a:t>” para </a:t>
            </a:r>
            <a:r>
              <a:rPr lang="en-US" dirty="0" err="1"/>
              <a:t>predizer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r>
              <a:rPr lang="en-US" dirty="0"/>
              <a:t>.</a:t>
            </a:r>
            <a:endParaRPr lang="pt-BR" dirty="0"/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2400" dirty="0" err="1">
                <a:latin typeface="Consolas" panose="020B0609020204030204" pitchFamily="49" charset="0"/>
              </a:rPr>
              <a:t>IterativeImputer</a:t>
            </a:r>
            <a:r>
              <a:rPr lang="en-US" dirty="0"/>
              <a:t>: </a:t>
            </a:r>
            <a:r>
              <a:rPr lang="en-US" dirty="0" err="1"/>
              <a:t>treina</a:t>
            </a:r>
            <a:r>
              <a:rPr lang="en-US" dirty="0"/>
              <a:t> um </a:t>
            </a:r>
            <a:r>
              <a:rPr lang="en-US" dirty="0" err="1"/>
              <a:t>modelo</a:t>
            </a:r>
            <a:r>
              <a:rPr lang="en-US" dirty="0"/>
              <a:t> de </a:t>
            </a:r>
            <a:r>
              <a:rPr lang="en-US" dirty="0" err="1"/>
              <a:t>regressão</a:t>
            </a:r>
            <a:r>
              <a:rPr lang="en-US" dirty="0"/>
              <a:t> para </a:t>
            </a:r>
            <a:r>
              <a:rPr lang="en-US" dirty="0" err="1"/>
              <a:t>cada</a:t>
            </a:r>
            <a:r>
              <a:rPr lang="en-US" dirty="0"/>
              <a:t> </a:t>
            </a:r>
            <a:r>
              <a:rPr lang="en-US" dirty="0" err="1"/>
              <a:t>atributo</a:t>
            </a:r>
            <a:r>
              <a:rPr lang="en-US" dirty="0"/>
              <a:t> (i.e., </a:t>
            </a:r>
            <a:r>
              <a:rPr lang="en-US" dirty="0" err="1"/>
              <a:t>coluna</a:t>
            </a:r>
            <a:r>
              <a:rPr lang="en-US" dirty="0"/>
              <a:t>) para </a:t>
            </a:r>
            <a:r>
              <a:rPr lang="en-US" dirty="0" err="1"/>
              <a:t>predizer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r>
              <a:rPr lang="en-US" dirty="0"/>
              <a:t>.</a:t>
            </a:r>
            <a:endParaRPr lang="pt-BR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OBS.: Funcionam apenas para dados numéricos.</a:t>
            </a:r>
          </a:p>
        </p:txBody>
      </p:sp>
    </p:spTree>
    <p:extLst>
      <p:ext uri="{BB962C8B-B14F-4D97-AF65-F5344CB8AC3E}">
        <p14:creationId xmlns:p14="http://schemas.microsoft.com/office/powerpoint/2010/main" val="7635814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8C24E7-6271-81C2-5E65-14F014862B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BAE93-AB82-C01D-FD21-21C1F70D8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Tratando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CB16EA-884E-2721-A174-A3DF9601FE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11198628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err="1"/>
              <a:t>Exemplo</a:t>
            </a:r>
            <a:r>
              <a:rPr lang="en-US" b="1" dirty="0"/>
              <a:t> de </a:t>
            </a:r>
            <a:r>
              <a:rPr lang="en-US" b="1" dirty="0" err="1"/>
              <a:t>uso</a:t>
            </a:r>
            <a:r>
              <a:rPr lang="en-US" b="1" dirty="0"/>
              <a:t> do </a:t>
            </a:r>
            <a:r>
              <a:rPr lang="en-US" b="1" dirty="0" err="1">
                <a:latin typeface="Consolas" panose="020B0609020204030204" pitchFamily="49" charset="0"/>
              </a:rPr>
              <a:t>KNNImputer</a:t>
            </a:r>
            <a:endParaRPr lang="en-US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11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</a:rPr>
              <a:t>from </a:t>
            </a:r>
            <a:r>
              <a:rPr lang="en-US" sz="2000" dirty="0" err="1">
                <a:latin typeface="Consolas" panose="020B0609020204030204" pitchFamily="49" charset="0"/>
              </a:rPr>
              <a:t>sklearn.impute</a:t>
            </a:r>
            <a:r>
              <a:rPr lang="en-US" sz="2000" dirty="0">
                <a:latin typeface="Consolas" panose="020B0609020204030204" pitchFamily="49" charset="0"/>
              </a:rPr>
              <a:t> import </a:t>
            </a:r>
            <a:r>
              <a:rPr lang="en-US" sz="2000" dirty="0" err="1">
                <a:latin typeface="Consolas" panose="020B0609020204030204" pitchFamily="49" charset="0"/>
              </a:rPr>
              <a:t>KNNImputer</a:t>
            </a:r>
            <a:endParaRPr lang="en-US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</a:rPr>
              <a:t>df_num</a:t>
            </a:r>
            <a:r>
              <a:rPr lang="en-US" sz="2000" dirty="0">
                <a:latin typeface="Consolas" panose="020B0609020204030204" pitchFamily="49" charset="0"/>
              </a:rPr>
              <a:t> = </a:t>
            </a:r>
            <a:r>
              <a:rPr lang="en-US" sz="2000" dirty="0" err="1">
                <a:latin typeface="Consolas" panose="020B0609020204030204" pitchFamily="49" charset="0"/>
              </a:rPr>
              <a:t>df.select_dtypes</a:t>
            </a:r>
            <a:r>
              <a:rPr lang="en-US" sz="2000" dirty="0">
                <a:latin typeface="Consolas" panose="020B0609020204030204" pitchFamily="49" charset="0"/>
              </a:rPr>
              <a:t>(include="number")</a:t>
            </a: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</a:rPr>
              <a:t>imputer = </a:t>
            </a:r>
            <a:r>
              <a:rPr lang="en-US" sz="2000" dirty="0" err="1">
                <a:latin typeface="Consolas" panose="020B0609020204030204" pitchFamily="49" charset="0"/>
              </a:rPr>
              <a:t>KNNImputer</a:t>
            </a:r>
            <a:r>
              <a:rPr lang="en-US" sz="2000" dirty="0">
                <a:latin typeface="Consolas" panose="020B0609020204030204" pitchFamily="49" charset="0"/>
              </a:rPr>
              <a:t>(</a:t>
            </a:r>
            <a:r>
              <a:rPr lang="en-US" sz="2000" dirty="0" err="1">
                <a:latin typeface="Consolas" panose="020B0609020204030204" pitchFamily="49" charset="0"/>
              </a:rPr>
              <a:t>n_neighbors</a:t>
            </a:r>
            <a:r>
              <a:rPr lang="en-US" sz="2000" dirty="0">
                <a:latin typeface="Consolas" panose="020B0609020204030204" pitchFamily="49" charset="0"/>
              </a:rPr>
              <a:t>=5) # </a:t>
            </a:r>
            <a:r>
              <a:rPr lang="en-US" sz="2000" dirty="0" err="1">
                <a:latin typeface="Consolas" panose="020B0609020204030204" pitchFamily="49" charset="0"/>
              </a:rPr>
              <a:t>número</a:t>
            </a:r>
            <a:r>
              <a:rPr lang="en-US" sz="2000" dirty="0">
                <a:latin typeface="Consolas" panose="020B0609020204030204" pitchFamily="49" charset="0"/>
              </a:rPr>
              <a:t> de </a:t>
            </a:r>
            <a:r>
              <a:rPr lang="en-US" sz="2000" dirty="0" err="1">
                <a:latin typeface="Consolas" panose="020B0609020204030204" pitchFamily="49" charset="0"/>
              </a:rPr>
              <a:t>vizinhos</a:t>
            </a:r>
            <a:r>
              <a:rPr lang="en-US" sz="2000" dirty="0">
                <a:latin typeface="Consolas" panose="020B0609020204030204" pitchFamily="49" charset="0"/>
              </a:rPr>
              <a:t>: 5</a:t>
            </a: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</a:rPr>
              <a:t>df_num_imputed</a:t>
            </a:r>
            <a:r>
              <a:rPr lang="en-US" sz="2000" dirty="0">
                <a:latin typeface="Consolas" panose="020B0609020204030204" pitchFamily="49" charset="0"/>
              </a:rPr>
              <a:t> = </a:t>
            </a:r>
            <a:r>
              <a:rPr lang="en-US" sz="2000" dirty="0" err="1">
                <a:latin typeface="Consolas" panose="020B0609020204030204" pitchFamily="49" charset="0"/>
              </a:rPr>
              <a:t>imputer.fit_transform</a:t>
            </a:r>
            <a:r>
              <a:rPr lang="en-US" sz="2000" dirty="0">
                <a:latin typeface="Consolas" panose="020B0609020204030204" pitchFamily="49" charset="0"/>
              </a:rPr>
              <a:t>(</a:t>
            </a:r>
            <a:r>
              <a:rPr lang="en-US" sz="2000" dirty="0" err="1">
                <a:latin typeface="Consolas" panose="020B0609020204030204" pitchFamily="49" charset="0"/>
              </a:rPr>
              <a:t>df_num</a:t>
            </a:r>
            <a:r>
              <a:rPr lang="en-US" sz="2000" dirty="0"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/>
              <a:t>OBS.1: O </a:t>
            </a:r>
            <a:r>
              <a:rPr lang="en-US" sz="2400" dirty="0" err="1"/>
              <a:t>método</a:t>
            </a:r>
            <a:r>
              <a:rPr lang="en-US" sz="2400" dirty="0"/>
              <a:t> ‘</a:t>
            </a:r>
            <a:r>
              <a:rPr lang="en-US" sz="2400" dirty="0" err="1">
                <a:latin typeface="Consolas" panose="020B0609020204030204" pitchFamily="49" charset="0"/>
              </a:rPr>
              <a:t>fit_transform</a:t>
            </a:r>
            <a:r>
              <a:rPr lang="en-US" sz="2400" dirty="0"/>
              <a:t>’ </a:t>
            </a:r>
            <a:r>
              <a:rPr lang="en-US" sz="2400" dirty="0" err="1"/>
              <a:t>treina</a:t>
            </a:r>
            <a:r>
              <a:rPr lang="en-US" sz="2400" dirty="0"/>
              <a:t> o </a:t>
            </a:r>
            <a:r>
              <a:rPr lang="en-US" sz="2400" dirty="0" err="1"/>
              <a:t>modelo</a:t>
            </a:r>
            <a:r>
              <a:rPr lang="en-US" sz="2400" dirty="0"/>
              <a:t> e </a:t>
            </a:r>
            <a:r>
              <a:rPr lang="en-US" sz="2400" dirty="0" err="1"/>
              <a:t>preenche</a:t>
            </a:r>
            <a:r>
              <a:rPr lang="en-US" sz="2400" dirty="0"/>
              <a:t> </a:t>
            </a:r>
            <a:r>
              <a:rPr lang="en-US" sz="2400" dirty="0" err="1"/>
              <a:t>os</a:t>
            </a:r>
            <a:r>
              <a:rPr lang="en-US" sz="2400" dirty="0"/>
              <a:t> </a:t>
            </a:r>
            <a:r>
              <a:rPr lang="en-US" sz="2400" dirty="0" err="1"/>
              <a:t>valores</a:t>
            </a:r>
            <a:r>
              <a:rPr lang="en-US" sz="2400" dirty="0"/>
              <a:t> </a:t>
            </a:r>
            <a:r>
              <a:rPr lang="en-US" sz="2400" dirty="0" err="1"/>
              <a:t>faltantes</a:t>
            </a:r>
            <a:r>
              <a:rPr lang="en-US" sz="2400" dirty="0"/>
              <a:t>.</a:t>
            </a:r>
          </a:p>
          <a:p>
            <a:pPr marL="0" indent="0">
              <a:buNone/>
            </a:pPr>
            <a:r>
              <a:rPr lang="en-US" sz="2400" dirty="0"/>
              <a:t>OBS.2: </a:t>
            </a:r>
            <a:r>
              <a:rPr lang="pt-BR" sz="2400" dirty="0"/>
              <a:t>Em ML, calculamos o valor faltante </a:t>
            </a:r>
            <a:r>
              <a:rPr lang="pt-BR" sz="2400" b="1" dirty="0"/>
              <a:t>só no conjunto de treinamento</a:t>
            </a:r>
            <a:r>
              <a:rPr lang="pt-BR" sz="2400" dirty="0"/>
              <a:t> (para evitar </a:t>
            </a:r>
            <a:r>
              <a:rPr lang="pt-BR" sz="2400" i="1" dirty="0"/>
              <a:t>data </a:t>
            </a:r>
            <a:r>
              <a:rPr lang="pt-BR" sz="2400" i="1" dirty="0" err="1"/>
              <a:t>leakage</a:t>
            </a:r>
            <a:r>
              <a:rPr lang="pt-BR" sz="2400" dirty="0"/>
              <a:t>). Isso é válido para qualquer pré-processamento/transformação.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393111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Exploratory Data Analysis (EDA)through Data Visualization. | by Michael  Ngecha | Medium">
            <a:extLst>
              <a:ext uri="{FF2B5EF4-FFF2-40B4-BE49-F238E27FC236}">
                <a16:creationId xmlns:a16="http://schemas.microsoft.com/office/drawing/2014/main" id="{B13B8774-B804-6B29-8825-D56539EBF0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596" y="993321"/>
            <a:ext cx="7469414" cy="4871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84F3ECF-0562-63DD-49E8-BDC0AE061BAE}"/>
              </a:ext>
            </a:extLst>
          </p:cNvPr>
          <p:cNvSpPr txBox="1"/>
          <p:nvPr/>
        </p:nvSpPr>
        <p:spPr>
          <a:xfrm>
            <a:off x="8298180" y="2397947"/>
            <a:ext cx="354547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/>
              <a:t>Etapa executada antes da construção e treinamento dos modelos de ML.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5792991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0E2E2B-24EC-C16C-5C5F-5356E8ED39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A5E73-FB7F-BAE4-583D-13BA4DDE6A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Tratando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E41054-BC46-7797-5ED0-34F2E24B5E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11198628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err="1"/>
              <a:t>Exemplo</a:t>
            </a:r>
            <a:r>
              <a:rPr lang="en-US" b="1" dirty="0"/>
              <a:t> de </a:t>
            </a:r>
            <a:r>
              <a:rPr lang="en-US" b="1" dirty="0" err="1"/>
              <a:t>uso</a:t>
            </a:r>
            <a:r>
              <a:rPr lang="en-US" b="1" dirty="0"/>
              <a:t> do </a:t>
            </a:r>
            <a:r>
              <a:rPr lang="en-US" b="1" dirty="0" err="1">
                <a:latin typeface="Consolas" panose="020B0609020204030204" pitchFamily="49" charset="0"/>
              </a:rPr>
              <a:t>IterativeImputer</a:t>
            </a:r>
            <a:endParaRPr lang="en-US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pt-BR" sz="11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t-BR" sz="2000" dirty="0">
                <a:latin typeface="Consolas" panose="020B0609020204030204" pitchFamily="49" charset="0"/>
              </a:rPr>
              <a:t># </a:t>
            </a:r>
            <a:r>
              <a:rPr lang="pt-BR" sz="2000" dirty="0" err="1">
                <a:latin typeface="Consolas" panose="020B0609020204030204" pitchFamily="49" charset="0"/>
              </a:rPr>
              <a:t>import</a:t>
            </a:r>
            <a:r>
              <a:rPr lang="pt-BR" sz="2000" dirty="0">
                <a:latin typeface="Consolas" panose="020B0609020204030204" pitchFamily="49" charset="0"/>
              </a:rPr>
              <a:t> necessário</a:t>
            </a:r>
            <a:endParaRPr lang="en-US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t-BR" sz="2000" dirty="0" err="1">
                <a:latin typeface="Consolas" panose="020B0609020204030204" pitchFamily="49" charset="0"/>
              </a:rPr>
              <a:t>from</a:t>
            </a:r>
            <a:r>
              <a:rPr lang="pt-BR" sz="2000" dirty="0">
                <a:latin typeface="Consolas" panose="020B0609020204030204" pitchFamily="49" charset="0"/>
              </a:rPr>
              <a:t> </a:t>
            </a:r>
            <a:r>
              <a:rPr lang="pt-BR" sz="2000" dirty="0" err="1">
                <a:latin typeface="Consolas" panose="020B0609020204030204" pitchFamily="49" charset="0"/>
              </a:rPr>
              <a:t>sklearn.experimental</a:t>
            </a:r>
            <a:r>
              <a:rPr lang="pt-BR" sz="2000" dirty="0">
                <a:latin typeface="Consolas" panose="020B0609020204030204" pitchFamily="49" charset="0"/>
              </a:rPr>
              <a:t> </a:t>
            </a:r>
            <a:r>
              <a:rPr lang="pt-BR" sz="2000" dirty="0" err="1">
                <a:latin typeface="Consolas" panose="020B0609020204030204" pitchFamily="49" charset="0"/>
              </a:rPr>
              <a:t>import</a:t>
            </a:r>
            <a:r>
              <a:rPr lang="pt-BR" sz="2000" dirty="0">
                <a:latin typeface="Consolas" panose="020B0609020204030204" pitchFamily="49" charset="0"/>
              </a:rPr>
              <a:t> </a:t>
            </a:r>
            <a:r>
              <a:rPr lang="pt-BR" sz="2000" dirty="0" err="1">
                <a:latin typeface="Consolas" panose="020B0609020204030204" pitchFamily="49" charset="0"/>
              </a:rPr>
              <a:t>enable_iterative_imputer</a:t>
            </a:r>
            <a:endParaRPr lang="pt-BR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t-BR" sz="2000" dirty="0" err="1">
                <a:latin typeface="Consolas" panose="020B0609020204030204" pitchFamily="49" charset="0"/>
              </a:rPr>
              <a:t>from</a:t>
            </a:r>
            <a:r>
              <a:rPr lang="pt-BR" sz="2000" dirty="0">
                <a:latin typeface="Consolas" panose="020B0609020204030204" pitchFamily="49" charset="0"/>
              </a:rPr>
              <a:t> </a:t>
            </a:r>
            <a:r>
              <a:rPr lang="pt-BR" sz="2000" dirty="0" err="1">
                <a:latin typeface="Consolas" panose="020B0609020204030204" pitchFamily="49" charset="0"/>
              </a:rPr>
              <a:t>sklearn.impute</a:t>
            </a:r>
            <a:r>
              <a:rPr lang="pt-BR" sz="2000" dirty="0">
                <a:latin typeface="Consolas" panose="020B0609020204030204" pitchFamily="49" charset="0"/>
              </a:rPr>
              <a:t> </a:t>
            </a:r>
            <a:r>
              <a:rPr lang="pt-BR" sz="2000" dirty="0" err="1">
                <a:latin typeface="Consolas" panose="020B0609020204030204" pitchFamily="49" charset="0"/>
              </a:rPr>
              <a:t>import</a:t>
            </a:r>
            <a:r>
              <a:rPr lang="pt-BR" sz="2000" dirty="0">
                <a:latin typeface="Consolas" panose="020B0609020204030204" pitchFamily="49" charset="0"/>
              </a:rPr>
              <a:t> </a:t>
            </a:r>
            <a:r>
              <a:rPr lang="pt-BR" sz="2000" dirty="0" err="1">
                <a:latin typeface="Consolas" panose="020B0609020204030204" pitchFamily="49" charset="0"/>
              </a:rPr>
              <a:t>IterativeImputer</a:t>
            </a:r>
            <a:endParaRPr lang="pt-BR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pt-BR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t-BR" sz="2000" dirty="0" err="1">
                <a:latin typeface="Consolas" panose="020B0609020204030204" pitchFamily="49" charset="0"/>
              </a:rPr>
              <a:t>df_num</a:t>
            </a:r>
            <a:r>
              <a:rPr lang="pt-BR" sz="2000" dirty="0">
                <a:latin typeface="Consolas" panose="020B0609020204030204" pitchFamily="49" charset="0"/>
              </a:rPr>
              <a:t> = </a:t>
            </a:r>
            <a:r>
              <a:rPr lang="pt-BR" sz="2000" dirty="0" err="1">
                <a:latin typeface="Consolas" panose="020B0609020204030204" pitchFamily="49" charset="0"/>
              </a:rPr>
              <a:t>df.select_dtypes</a:t>
            </a:r>
            <a:r>
              <a:rPr lang="pt-BR" sz="2000" dirty="0">
                <a:latin typeface="Consolas" panose="020B0609020204030204" pitchFamily="49" charset="0"/>
              </a:rPr>
              <a:t>(include="</a:t>
            </a:r>
            <a:r>
              <a:rPr lang="pt-BR" sz="2000" dirty="0" err="1">
                <a:latin typeface="Consolas" panose="020B0609020204030204" pitchFamily="49" charset="0"/>
              </a:rPr>
              <a:t>number</a:t>
            </a:r>
            <a:r>
              <a:rPr lang="pt-BR" sz="2000" dirty="0">
                <a:latin typeface="Consolas" panose="020B0609020204030204" pitchFamily="49" charset="0"/>
              </a:rPr>
              <a:t>")</a:t>
            </a:r>
          </a:p>
          <a:p>
            <a:pPr marL="0" indent="0">
              <a:buNone/>
            </a:pPr>
            <a:endParaRPr lang="pt-BR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t-BR" sz="2000" dirty="0" err="1">
                <a:latin typeface="Consolas" panose="020B0609020204030204" pitchFamily="49" charset="0"/>
              </a:rPr>
              <a:t>imputer</a:t>
            </a:r>
            <a:r>
              <a:rPr lang="pt-BR" sz="2000" dirty="0">
                <a:latin typeface="Consolas" panose="020B0609020204030204" pitchFamily="49" charset="0"/>
              </a:rPr>
              <a:t> = </a:t>
            </a:r>
            <a:r>
              <a:rPr lang="pt-BR" sz="2000" dirty="0" err="1">
                <a:latin typeface="Consolas" panose="020B0609020204030204" pitchFamily="49" charset="0"/>
              </a:rPr>
              <a:t>IterativeImputer</a:t>
            </a:r>
            <a:r>
              <a:rPr lang="pt-BR" sz="2000" dirty="0">
                <a:latin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r>
              <a:rPr lang="pt-BR" sz="2000" dirty="0" err="1">
                <a:latin typeface="Consolas" panose="020B0609020204030204" pitchFamily="49" charset="0"/>
              </a:rPr>
              <a:t>df_num_imputed</a:t>
            </a:r>
            <a:r>
              <a:rPr lang="pt-BR" sz="2000" dirty="0">
                <a:latin typeface="Consolas" panose="020B0609020204030204" pitchFamily="49" charset="0"/>
              </a:rPr>
              <a:t> = </a:t>
            </a:r>
            <a:r>
              <a:rPr lang="pt-BR" sz="2000" dirty="0" err="1">
                <a:latin typeface="Consolas" panose="020B0609020204030204" pitchFamily="49" charset="0"/>
              </a:rPr>
              <a:t>imputer.fit_transform</a:t>
            </a:r>
            <a:r>
              <a:rPr lang="pt-BR" sz="2000" dirty="0">
                <a:latin typeface="Consolas" panose="020B0609020204030204" pitchFamily="49" charset="0"/>
              </a:rPr>
              <a:t>(</a:t>
            </a:r>
            <a:r>
              <a:rPr lang="pt-BR" sz="2000" dirty="0" err="1">
                <a:latin typeface="Consolas" panose="020B0609020204030204" pitchFamily="49" charset="0"/>
              </a:rPr>
              <a:t>df_num</a:t>
            </a:r>
            <a:r>
              <a:rPr lang="pt-BR" sz="2000" dirty="0"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5222875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4584B-8FBE-21E9-6AE6-F0FDF5977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é um </a:t>
            </a:r>
            <a:r>
              <a:rPr lang="pt-BR" i="1" dirty="0"/>
              <a:t>outlier</a:t>
            </a:r>
            <a:r>
              <a:rPr lang="pt-BR" dirty="0"/>
              <a:t>?</a:t>
            </a:r>
            <a:endParaRPr lang="en-US" dirty="0"/>
          </a:p>
        </p:txBody>
      </p:sp>
      <p:pic>
        <p:nvPicPr>
          <p:cNvPr id="1026" name="Picture 2" descr="SAS Blogs">
            <a:extLst>
              <a:ext uri="{FF2B5EF4-FFF2-40B4-BE49-F238E27FC236}">
                <a16:creationId xmlns:a16="http://schemas.microsoft.com/office/drawing/2014/main" id="{312D07F9-60DA-54BC-529A-70782620E6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627" y="1695404"/>
            <a:ext cx="6329118" cy="4797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unny Statistics Inside joke about Outliers and Distribution Art Board Print">
            <a:extLst>
              <a:ext uri="{FF2B5EF4-FFF2-40B4-BE49-F238E27FC236}">
                <a16:creationId xmlns:a16="http://schemas.microsoft.com/office/drawing/2014/main" id="{0C8CC104-44D8-7480-0F2C-F9BEE10D6E8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78" b="3570"/>
          <a:stretch>
            <a:fillRect/>
          </a:stretch>
        </p:blipFill>
        <p:spPr bwMode="auto">
          <a:xfrm>
            <a:off x="7778480" y="1695404"/>
            <a:ext cx="3825691" cy="4797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44182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6F0B46-6226-13F7-EC9D-74AC994855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8E1AA-B444-FC34-4F1C-87004E042C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é um </a:t>
            </a:r>
            <a:r>
              <a:rPr lang="pt-BR" i="1" dirty="0"/>
              <a:t>outlier</a:t>
            </a:r>
            <a:r>
              <a:rPr lang="pt-BR" dirty="0"/>
              <a:t>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18691A-1BCA-D64A-7DBC-9DB1030D46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0571" y="1825624"/>
            <a:ext cx="6433457" cy="5032375"/>
          </a:xfrm>
        </p:spPr>
        <p:txBody>
          <a:bodyPr>
            <a:normAutofit/>
          </a:bodyPr>
          <a:lstStyle/>
          <a:p>
            <a:r>
              <a:rPr lang="pt-BR" dirty="0"/>
              <a:t>Um </a:t>
            </a:r>
            <a:r>
              <a:rPr lang="pt-BR" i="1" dirty="0"/>
              <a:t>outlier</a:t>
            </a:r>
            <a:r>
              <a:rPr lang="pt-BR" dirty="0"/>
              <a:t> é uma observação que foge muito do padrão dos dados, ou seja, um valor extremamente diferente da maioria.</a:t>
            </a:r>
          </a:p>
          <a:p>
            <a:r>
              <a:rPr lang="pt-BR" dirty="0"/>
              <a:t>Um </a:t>
            </a:r>
            <a:r>
              <a:rPr lang="pt-BR" i="1" dirty="0"/>
              <a:t>outlier</a:t>
            </a:r>
            <a:r>
              <a:rPr lang="pt-BR" dirty="0"/>
              <a:t> pode ser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Um erro de medição ou registro (e.g., digitação),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Erro de processamento dos dados (e.g., </a:t>
            </a:r>
            <a:r>
              <a:rPr lang="en-US" dirty="0" err="1"/>
              <a:t>conversão</a:t>
            </a:r>
            <a:r>
              <a:rPr lang="en-US" dirty="0"/>
              <a:t> </a:t>
            </a:r>
            <a:r>
              <a:rPr lang="en-US" dirty="0" err="1"/>
              <a:t>errada</a:t>
            </a:r>
            <a:r>
              <a:rPr lang="en-US" dirty="0"/>
              <a:t> de </a:t>
            </a:r>
            <a:r>
              <a:rPr lang="en-US" dirty="0" err="1"/>
              <a:t>unidade</a:t>
            </a:r>
            <a:r>
              <a:rPr lang="en-US" dirty="0"/>
              <a:t>)</a:t>
            </a:r>
            <a:endParaRPr lang="pt-BR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um valor raro, mas válido (e.g., uma fraude),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uma cauda longa (distribuição assimétrica),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ou um valor de um grupo/classe diferente.</a:t>
            </a:r>
          </a:p>
        </p:txBody>
      </p:sp>
      <p:pic>
        <p:nvPicPr>
          <p:cNvPr id="3074" name="Picture 2" descr="Encontrando valores outliers | by Paulo Victor dos Santos Tavares | Medium">
            <a:extLst>
              <a:ext uri="{FF2B5EF4-FFF2-40B4-BE49-F238E27FC236}">
                <a16:creationId xmlns:a16="http://schemas.microsoft.com/office/drawing/2014/main" id="{EAB14887-FA16-BCA7-4247-186D1C38BA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25" t="19244" r="15860" b="12254"/>
          <a:stretch>
            <a:fillRect/>
          </a:stretch>
        </p:blipFill>
        <p:spPr bwMode="auto">
          <a:xfrm>
            <a:off x="418047" y="2460965"/>
            <a:ext cx="5013925" cy="3080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39809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7E699E-3F01-BD0C-A687-ADBDCA0921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AF9FE-17A9-CFAD-1B44-252489683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eles causam?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285A50-2573-8A48-5735-458CC7689B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11255828" cy="5032376"/>
          </a:xfrm>
        </p:spPr>
        <p:txBody>
          <a:bodyPr>
            <a:normAutofit/>
          </a:bodyPr>
          <a:lstStyle/>
          <a:p>
            <a:r>
              <a:rPr lang="pt-BR" dirty="0"/>
              <a:t>Distorcem estatísticas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Afetam média, desvio padrão e correlações.</a:t>
            </a:r>
          </a:p>
          <a:p>
            <a:r>
              <a:rPr lang="pt-BR" dirty="0"/>
              <a:t>Prejudicam visualizações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Esticam a escala e escondem padrões reais.</a:t>
            </a:r>
          </a:p>
          <a:p>
            <a:r>
              <a:rPr lang="pt-BR" dirty="0"/>
              <a:t>Impactam modelos de ML, especialmente os baseados em distância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Geram modelos enviesados e de pior desempenho.</a:t>
            </a:r>
          </a:p>
          <a:p>
            <a:r>
              <a:rPr lang="pt-BR" dirty="0"/>
              <a:t>Porém, podem revelar informação importante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Outliers podem revelar evento raro relevante como fraude, falha em sistemas, ataques cibernéticos.</a:t>
            </a:r>
          </a:p>
        </p:txBody>
      </p:sp>
    </p:spTree>
    <p:extLst>
      <p:ext uri="{BB962C8B-B14F-4D97-AF65-F5344CB8AC3E}">
        <p14:creationId xmlns:p14="http://schemas.microsoft.com/office/powerpoint/2010/main" val="1290483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992192-9E8E-7091-1248-56280CB4E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eles causam?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8564A2-53D2-3D4F-D93B-A40510D31B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1" y="1825624"/>
            <a:ext cx="6694714" cy="5032375"/>
          </a:xfrm>
        </p:spPr>
        <p:txBody>
          <a:bodyPr>
            <a:normAutofit/>
          </a:bodyPr>
          <a:lstStyle/>
          <a:p>
            <a:r>
              <a:rPr lang="pt-BR" dirty="0"/>
              <a:t>O post diz que a média salarial de quem largou Harvard é maior que a de quem se formou. </a:t>
            </a:r>
          </a:p>
          <a:p>
            <a:r>
              <a:rPr lang="pt-BR" dirty="0"/>
              <a:t>Porém, largar a faculdade, provavelmente, não deixará vocês bilionários. </a:t>
            </a:r>
          </a:p>
          <a:p>
            <a:r>
              <a:rPr lang="pt-BR" dirty="0"/>
              <a:t>O dado está correto, mas ele é uma </a:t>
            </a:r>
            <a:r>
              <a:rPr lang="pt-BR" b="1" dirty="0"/>
              <a:t>exceção</a:t>
            </a:r>
            <a:r>
              <a:rPr lang="pt-BR" dirty="0"/>
              <a:t> (não um erro) tão grande que destrói a representatividade da média.</a:t>
            </a:r>
          </a:p>
        </p:txBody>
      </p:sp>
      <p:pic>
        <p:nvPicPr>
          <p:cNvPr id="1026" name="Picture 2" descr="come on do math : r/memes">
            <a:extLst>
              <a:ext uri="{FF2B5EF4-FFF2-40B4-BE49-F238E27FC236}">
                <a16:creationId xmlns:a16="http://schemas.microsoft.com/office/drawing/2014/main" id="{2DD01D0F-B7C7-EEBC-1DCC-7535DE8854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657" y="1858282"/>
            <a:ext cx="4634593" cy="4634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06448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AF4AC-550F-2E7D-F229-EBC795213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eles causam?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190318-1C89-94DD-4DB7-79769EC396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04857" y="1825624"/>
            <a:ext cx="5802086" cy="5032375"/>
          </a:xfrm>
        </p:spPr>
        <p:txBody>
          <a:bodyPr/>
          <a:lstStyle/>
          <a:p>
            <a:r>
              <a:rPr lang="pt-BR" i="1" dirty="0"/>
              <a:t>Outliers</a:t>
            </a:r>
            <a:r>
              <a:rPr lang="pt-BR" dirty="0"/>
              <a:t> são exceções. </a:t>
            </a:r>
          </a:p>
          <a:p>
            <a:r>
              <a:rPr lang="pt-BR" dirty="0"/>
              <a:t>Porém, exceções não são necessariamente erros.</a:t>
            </a:r>
            <a:endParaRPr lang="en-US" dirty="0"/>
          </a:p>
          <a:p>
            <a:r>
              <a:rPr lang="en-US" dirty="0"/>
              <a:t>Nunca </a:t>
            </a:r>
            <a:r>
              <a:rPr lang="en-US" dirty="0" err="1"/>
              <a:t>devemos</a:t>
            </a:r>
            <a:r>
              <a:rPr lang="en-US" dirty="0"/>
              <a:t> </a:t>
            </a:r>
            <a:r>
              <a:rPr lang="en-US" dirty="0" err="1"/>
              <a:t>removê-los</a:t>
            </a:r>
            <a:r>
              <a:rPr lang="en-US" dirty="0"/>
              <a:t> 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ignorá-los</a:t>
            </a:r>
            <a:r>
              <a:rPr lang="en-US" dirty="0"/>
              <a:t> </a:t>
            </a:r>
            <a:r>
              <a:rPr lang="en-US" dirty="0" err="1"/>
              <a:t>sem</a:t>
            </a:r>
            <a:r>
              <a:rPr lang="en-US" dirty="0"/>
              <a:t> </a:t>
            </a:r>
            <a:r>
              <a:rPr lang="en-US" dirty="0" err="1"/>
              <a:t>investigar</a:t>
            </a:r>
            <a:r>
              <a:rPr lang="en-US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C28F8D-86DF-09E2-09E6-E487BE7E176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171" y="1825624"/>
            <a:ext cx="5236028" cy="285601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B4E8608-6DDB-C7E5-172A-525CFF731ABD}"/>
              </a:ext>
            </a:extLst>
          </p:cNvPr>
          <p:cNvSpPr txBox="1"/>
          <p:nvPr/>
        </p:nvSpPr>
        <p:spPr>
          <a:xfrm>
            <a:off x="465363" y="4816576"/>
            <a:ext cx="541564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dirty="0"/>
              <a:t>Se estivéssemos medindo a temperatura de um servidor e um sensor marcasse 500°C por um segundo, isso é um erro ou uma exceção que deve ser investigada?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2918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D772-B810-B031-B6AA-8CB020BF2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detectar </a:t>
            </a:r>
            <a:r>
              <a:rPr lang="pt-BR" i="1" dirty="0" err="1"/>
              <a:t>outliers</a:t>
            </a:r>
            <a:r>
              <a:rPr lang="pt-BR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D23D27-E58B-4FF2-DC2A-A3EC7FAC4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353800" cy="5032375"/>
          </a:xfrm>
        </p:spPr>
        <p:txBody>
          <a:bodyPr/>
          <a:lstStyle/>
          <a:p>
            <a:r>
              <a:rPr lang="pt-BR" dirty="0"/>
              <a:t>De forma visual: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Histograma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/>
              <a:t>boxplot</a:t>
            </a:r>
            <a:endParaRPr lang="pt-BR" dirty="0"/>
          </a:p>
          <a:p>
            <a:r>
              <a:rPr lang="pt-BR" dirty="0"/>
              <a:t>De forma estatística: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Z-score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IQR (intervalo interquartil)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64509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D772-B810-B031-B6AA-8CB020BF2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detectar </a:t>
            </a:r>
            <a:r>
              <a:rPr lang="pt-BR" i="1" dirty="0" err="1"/>
              <a:t>outliers</a:t>
            </a:r>
            <a:r>
              <a:rPr lang="pt-BR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D23D27-E58B-4FF2-DC2A-A3EC7FAC4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3538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b="1" dirty="0"/>
              <a:t>Histograma</a:t>
            </a:r>
          </a:p>
          <a:p>
            <a:r>
              <a:rPr lang="pt-BR" dirty="0"/>
              <a:t>Com pandas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df</a:t>
            </a:r>
            <a:r>
              <a:rPr lang="en-US" dirty="0">
                <a:latin typeface="Consolas" panose="020B0609020204030204" pitchFamily="49" charset="0"/>
              </a:rPr>
              <a:t>[‘Price'].hist(bins=30)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OBS.: O </a:t>
            </a:r>
            <a:r>
              <a:rPr lang="en-US" dirty="0" err="1"/>
              <a:t>parâmetro</a:t>
            </a:r>
            <a:r>
              <a:rPr lang="en-US" dirty="0"/>
              <a:t> </a:t>
            </a:r>
            <a:r>
              <a:rPr lang="en-US" dirty="0">
                <a:latin typeface="Consolas" panose="020B0609020204030204" pitchFamily="49" charset="0"/>
              </a:rPr>
              <a:t>bins</a:t>
            </a:r>
            <a:r>
              <a:rPr lang="en-US" dirty="0"/>
              <a:t> </a:t>
            </a:r>
            <a:r>
              <a:rPr lang="en-US" dirty="0" err="1"/>
              <a:t>ajusta</a:t>
            </a:r>
            <a:r>
              <a:rPr lang="en-US" dirty="0"/>
              <a:t> o </a:t>
            </a:r>
            <a:r>
              <a:rPr lang="en-US" dirty="0" err="1"/>
              <a:t>tamanho</a:t>
            </a:r>
            <a:r>
              <a:rPr lang="en-US" dirty="0"/>
              <a:t> das </a:t>
            </a:r>
            <a:r>
              <a:rPr lang="en-US" dirty="0" err="1"/>
              <a:t>caixas</a:t>
            </a:r>
            <a:r>
              <a:rPr lang="en-US" dirty="0"/>
              <a:t> de </a:t>
            </a:r>
            <a:r>
              <a:rPr lang="en-US" dirty="0" err="1"/>
              <a:t>contagem</a:t>
            </a:r>
            <a:r>
              <a:rPr lang="en-US" dirty="0"/>
              <a:t> e é </a:t>
            </a:r>
            <a:r>
              <a:rPr lang="en-US" dirty="0" err="1"/>
              <a:t>opcional</a:t>
            </a:r>
            <a:r>
              <a:rPr lang="en-US" dirty="0"/>
              <a:t>,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padrão</a:t>
            </a:r>
            <a:r>
              <a:rPr lang="en-US" dirty="0"/>
              <a:t>, é </a:t>
            </a:r>
            <a:r>
              <a:rPr lang="en-US" dirty="0" err="1"/>
              <a:t>igual</a:t>
            </a:r>
            <a:r>
              <a:rPr lang="en-US" dirty="0"/>
              <a:t> a 10. </a:t>
            </a:r>
            <a:r>
              <a:rPr lang="en-US" dirty="0" err="1"/>
              <a:t>Funciona</a:t>
            </a:r>
            <a:r>
              <a:rPr lang="en-US" dirty="0"/>
              <a:t> </a:t>
            </a:r>
            <a:r>
              <a:rPr lang="en-US" dirty="0" err="1"/>
              <a:t>bem</a:t>
            </a:r>
            <a:r>
              <a:rPr lang="en-US" dirty="0"/>
              <a:t> com </a:t>
            </a:r>
            <a:r>
              <a:rPr lang="en-US" dirty="0" err="1"/>
              <a:t>valores</a:t>
            </a:r>
            <a:r>
              <a:rPr lang="en-US" dirty="0"/>
              <a:t> de 20 a 30.</a:t>
            </a:r>
          </a:p>
          <a:p>
            <a:r>
              <a:rPr lang="en-US" dirty="0"/>
              <a:t>Com Matplotlib (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controle</a:t>
            </a:r>
            <a:r>
              <a:rPr lang="en-US" dirty="0"/>
              <a:t>)</a:t>
            </a:r>
            <a:endParaRPr lang="pt-BR" dirty="0"/>
          </a:p>
          <a:p>
            <a:pPr marL="457200" lvl="1" indent="0">
              <a:buNone/>
            </a:pPr>
            <a:r>
              <a:rPr lang="pt-BR" dirty="0" err="1">
                <a:latin typeface="Consolas" panose="020B0609020204030204" pitchFamily="49" charset="0"/>
              </a:rPr>
              <a:t>plt.hist</a:t>
            </a:r>
            <a:r>
              <a:rPr lang="pt-BR" dirty="0">
                <a:latin typeface="Consolas" panose="020B0609020204030204" pitchFamily="49" charset="0"/>
              </a:rPr>
              <a:t>(</a:t>
            </a: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['</a:t>
            </a:r>
            <a:r>
              <a:rPr lang="pt-BR" dirty="0" err="1">
                <a:latin typeface="Consolas" panose="020B0609020204030204" pitchFamily="49" charset="0"/>
              </a:rPr>
              <a:t>Price</a:t>
            </a:r>
            <a:r>
              <a:rPr lang="pt-BR" dirty="0">
                <a:latin typeface="Consolas" panose="020B0609020204030204" pitchFamily="49" charset="0"/>
              </a:rPr>
              <a:t>'], </a:t>
            </a:r>
            <a:r>
              <a:rPr lang="pt-BR" dirty="0" err="1">
                <a:latin typeface="Consolas" panose="020B0609020204030204" pitchFamily="49" charset="0"/>
              </a:rPr>
              <a:t>bins</a:t>
            </a:r>
            <a:r>
              <a:rPr lang="pt-BR" dirty="0">
                <a:latin typeface="Consolas" panose="020B0609020204030204" pitchFamily="49" charset="0"/>
              </a:rPr>
              <a:t>=30, </a:t>
            </a:r>
            <a:r>
              <a:rPr lang="pt-BR" dirty="0" err="1">
                <a:latin typeface="Consolas" panose="020B0609020204030204" pitchFamily="49" charset="0"/>
              </a:rPr>
              <a:t>density</a:t>
            </a:r>
            <a:r>
              <a:rPr lang="pt-BR" dirty="0">
                <a:latin typeface="Consolas" panose="020B0609020204030204" pitchFamily="49" charset="0"/>
              </a:rPr>
              <a:t>=</a:t>
            </a:r>
            <a:r>
              <a:rPr lang="pt-BR" dirty="0" err="1">
                <a:latin typeface="Consolas" panose="020B0609020204030204" pitchFamily="49" charset="0"/>
              </a:rPr>
              <a:t>True</a:t>
            </a:r>
            <a:r>
              <a:rPr lang="pt-BR" dirty="0">
                <a:latin typeface="Consolas" panose="020B0609020204030204" pitchFamily="49" charset="0"/>
              </a:rPr>
              <a:t>)</a:t>
            </a:r>
          </a:p>
          <a:p>
            <a:pPr marL="457200" lvl="1" indent="0">
              <a:buNone/>
            </a:pPr>
            <a:r>
              <a:rPr lang="pt-BR" dirty="0" err="1">
                <a:latin typeface="Consolas" panose="020B0609020204030204" pitchFamily="49" charset="0"/>
              </a:rPr>
              <a:t>plt.xlabel</a:t>
            </a:r>
            <a:r>
              <a:rPr lang="pt-BR" dirty="0">
                <a:latin typeface="Consolas" panose="020B0609020204030204" pitchFamily="49" charset="0"/>
              </a:rPr>
              <a:t>(‘Preço')</a:t>
            </a:r>
          </a:p>
          <a:p>
            <a:pPr marL="457200" lvl="1" indent="0">
              <a:buNone/>
            </a:pPr>
            <a:r>
              <a:rPr lang="pt-BR" dirty="0" err="1">
                <a:latin typeface="Consolas" panose="020B0609020204030204" pitchFamily="49" charset="0"/>
              </a:rPr>
              <a:t>plt.ylabel</a:t>
            </a:r>
            <a:r>
              <a:rPr lang="pt-BR" dirty="0">
                <a:latin typeface="Consolas" panose="020B0609020204030204" pitchFamily="49" charset="0"/>
              </a:rPr>
              <a:t>('Frequência')</a:t>
            </a:r>
          </a:p>
          <a:p>
            <a:pPr marL="457200" lvl="1" indent="0">
              <a:buNone/>
            </a:pPr>
            <a:r>
              <a:rPr lang="pt-BR" dirty="0" err="1">
                <a:latin typeface="Consolas" panose="020B0609020204030204" pitchFamily="49" charset="0"/>
              </a:rPr>
              <a:t>plt.title</a:t>
            </a:r>
            <a:r>
              <a:rPr lang="pt-BR" dirty="0">
                <a:latin typeface="Consolas" panose="020B0609020204030204" pitchFamily="49" charset="0"/>
              </a:rPr>
              <a:t>('Histograma do Preço')</a:t>
            </a:r>
          </a:p>
          <a:p>
            <a:pPr marL="457200" lvl="1" indent="0">
              <a:buNone/>
            </a:pPr>
            <a:r>
              <a:rPr lang="pt-BR" dirty="0" err="1">
                <a:latin typeface="Consolas" panose="020B0609020204030204" pitchFamily="49" charset="0"/>
              </a:rPr>
              <a:t>plt.show</a:t>
            </a:r>
            <a:r>
              <a:rPr lang="pt-BR" dirty="0">
                <a:latin typeface="Consolas" panose="020B0609020204030204" pitchFamily="49" charset="0"/>
              </a:rPr>
              <a:t>()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Os parâmetros </a:t>
            </a:r>
            <a:r>
              <a:rPr lang="pt-BR" dirty="0" err="1">
                <a:latin typeface="Consolas" panose="020B0609020204030204" pitchFamily="49" charset="0"/>
              </a:rPr>
              <a:t>density</a:t>
            </a:r>
            <a:r>
              <a:rPr lang="pt-BR" dirty="0"/>
              <a:t> e </a:t>
            </a:r>
            <a:r>
              <a:rPr lang="pt-BR" dirty="0" err="1">
                <a:latin typeface="Consolas" panose="020B0609020204030204" pitchFamily="49" charset="0"/>
              </a:rPr>
              <a:t>cumulative</a:t>
            </a:r>
            <a:r>
              <a:rPr lang="pt-BR" dirty="0"/>
              <a:t> estimam a PDF e a CDF (padrão, </a:t>
            </a:r>
            <a:r>
              <a:rPr lang="pt-BR" dirty="0">
                <a:latin typeface="Consolas" panose="020B0609020204030204" pitchFamily="49" charset="0"/>
              </a:rPr>
              <a:t>False</a:t>
            </a:r>
            <a:r>
              <a:rPr lang="pt-BR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27460296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9365ED-206E-365B-0153-99CE3C6490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A34FB-5288-7D54-F8B7-7A7DE5FE4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detectar </a:t>
            </a:r>
            <a:r>
              <a:rPr lang="pt-BR" i="1" dirty="0" err="1"/>
              <a:t>outliers</a:t>
            </a:r>
            <a:r>
              <a:rPr lang="pt-BR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3EA83A-8537-5171-F378-51FAC4FCF7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7389" y="1825624"/>
            <a:ext cx="5894611" cy="5032375"/>
          </a:xfrm>
        </p:spPr>
        <p:txBody>
          <a:bodyPr>
            <a:normAutofit/>
          </a:bodyPr>
          <a:lstStyle/>
          <a:p>
            <a:r>
              <a:rPr lang="pt-BR" dirty="0"/>
              <a:t>Histogramas ajudam, mas não são precisos sozinhos.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Dependem do número de </a:t>
            </a:r>
            <a:r>
              <a:rPr lang="pt-BR" dirty="0" err="1"/>
              <a:t>bins</a:t>
            </a:r>
            <a:r>
              <a:rPr lang="pt-BR" dirty="0"/>
              <a:t>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Não definem limites objetivos.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Um outlier pode “sumir” em um bin largo.</a:t>
            </a:r>
          </a:p>
          <a:p>
            <a:r>
              <a:rPr lang="pt-BR" dirty="0"/>
              <a:t>Eles são ótimos para uma visão geral, sugerem a presença, mas não devem ser usados para a decisão final.</a:t>
            </a:r>
          </a:p>
          <a:p>
            <a:r>
              <a:rPr lang="pt-BR" dirty="0"/>
              <a:t>O que fazer então?</a:t>
            </a:r>
          </a:p>
          <a:p>
            <a:endParaRPr lang="pt-BR" dirty="0"/>
          </a:p>
          <a:p>
            <a:endParaRPr lang="en-US" dirty="0"/>
          </a:p>
          <a:p>
            <a:endParaRPr lang="pt-BR" dirty="0"/>
          </a:p>
          <a:p>
            <a:endParaRPr lang="pt-BR" dirty="0"/>
          </a:p>
        </p:txBody>
      </p:sp>
      <p:pic>
        <p:nvPicPr>
          <p:cNvPr id="2050" name="Picture 2" descr="Outliers in Statistics: How to Find and Deal with Them in Your Data">
            <a:extLst>
              <a:ext uri="{FF2B5EF4-FFF2-40B4-BE49-F238E27FC236}">
                <a16:creationId xmlns:a16="http://schemas.microsoft.com/office/drawing/2014/main" id="{6A892D7C-AADC-34FB-014B-2D70FB3554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370" y="2514599"/>
            <a:ext cx="5644242" cy="2866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93274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D772-B810-B031-B6AA-8CB020BF2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detectar </a:t>
            </a:r>
            <a:r>
              <a:rPr lang="pt-BR" i="1" dirty="0" err="1"/>
              <a:t>outliers</a:t>
            </a:r>
            <a:r>
              <a:rPr lang="pt-BR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D23D27-E58B-4FF2-DC2A-A3EC7FAC4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353800" cy="5032375"/>
          </a:xfrm>
        </p:spPr>
        <p:txBody>
          <a:bodyPr/>
          <a:lstStyle/>
          <a:p>
            <a:pPr marL="0" indent="0">
              <a:buNone/>
            </a:pPr>
            <a:r>
              <a:rPr lang="pt-BR" b="1" dirty="0" err="1"/>
              <a:t>Boxplot</a:t>
            </a:r>
            <a:endParaRPr lang="pt-BR" b="1" dirty="0"/>
          </a:p>
          <a:p>
            <a:pPr marL="0" indent="0">
              <a:buNone/>
            </a:pPr>
            <a:r>
              <a:rPr lang="pt-BR" dirty="0"/>
              <a:t>Como interpretar o gráfico?</a:t>
            </a:r>
          </a:p>
        </p:txBody>
      </p:sp>
      <p:pic>
        <p:nvPicPr>
          <p:cNvPr id="5" name="Picture 2" descr="Boxplots using Matplotlib, Pandas, and Seaborn Libraries (Python)">
            <a:extLst>
              <a:ext uri="{FF2B5EF4-FFF2-40B4-BE49-F238E27FC236}">
                <a16:creationId xmlns:a16="http://schemas.microsoft.com/office/drawing/2014/main" id="{0A7655A9-2BB8-9DAA-97EF-8AD60C5A14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1" t="6520" r="1416" b="6137"/>
          <a:stretch>
            <a:fillRect/>
          </a:stretch>
        </p:blipFill>
        <p:spPr bwMode="auto">
          <a:xfrm>
            <a:off x="157843" y="2812368"/>
            <a:ext cx="6357257" cy="3211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169414E-7690-29B3-0E99-2CBD72DB7F02}"/>
              </a:ext>
            </a:extLst>
          </p:cNvPr>
          <p:cNvSpPr txBox="1"/>
          <p:nvPr/>
        </p:nvSpPr>
        <p:spPr>
          <a:xfrm>
            <a:off x="6716684" y="1825624"/>
            <a:ext cx="5303520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b="1" dirty="0"/>
              <a:t>Borda inferior da caixa</a:t>
            </a:r>
            <a:r>
              <a:rPr lang="pt-BR" sz="2800" dirty="0"/>
              <a:t> → primeiro quartil (Q1): 25% dos dados estão abaixo desse valor.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b="1" dirty="0"/>
              <a:t>Linha dentro da caixa </a:t>
            </a:r>
            <a:r>
              <a:rPr lang="pt-BR" sz="2800" dirty="0"/>
              <a:t>→ mediana (Q2): valor central dos dados. Metade dos valores está acima e metade abaixo.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b="1" dirty="0"/>
              <a:t>Borda superior da caixa</a:t>
            </a:r>
            <a:r>
              <a:rPr lang="pt-BR" sz="2800" dirty="0"/>
              <a:t> → terceiro quartil (Q3): 75% dos dados estão abaixo desse valor.</a:t>
            </a:r>
          </a:p>
        </p:txBody>
      </p:sp>
    </p:spTree>
    <p:extLst>
      <p:ext uri="{BB962C8B-B14F-4D97-AF65-F5344CB8AC3E}">
        <p14:creationId xmlns:p14="http://schemas.microsoft.com/office/powerpoint/2010/main" val="408200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5FF925-67DE-CC62-E869-C6E3C1D77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DA84068-671A-9D40-4F76-2C57E4F720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02087" y="1825624"/>
            <a:ext cx="6204856" cy="5032375"/>
          </a:xfrm>
        </p:spPr>
        <p:txBody>
          <a:bodyPr/>
          <a:lstStyle/>
          <a:p>
            <a:r>
              <a:rPr lang="pt-BR" dirty="0"/>
              <a:t>É o primeiro passo em qualquer projeto de ciência de dados, incluindo ML.</a:t>
            </a:r>
          </a:p>
          <a:p>
            <a:r>
              <a:rPr lang="pt-BR" dirty="0"/>
              <a:t>EDA nos ajudar a identificar: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erros óbvios nos dados,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compreender os padrões nos dados,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detectar valores discrepantes, faltantes, duplicados ou eventos anômalos,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encontrar relações entre as variáveis 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descobrir quais variáveis realmente importam.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C8613DC-A437-4282-CBE3-E2051081F7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057" y="1825624"/>
            <a:ext cx="4811486" cy="4811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1824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D772-B810-B031-B6AA-8CB020BF2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detectar </a:t>
            </a:r>
            <a:r>
              <a:rPr lang="pt-BR" i="1" dirty="0" err="1"/>
              <a:t>outliers</a:t>
            </a:r>
            <a:r>
              <a:rPr lang="pt-BR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D23D27-E58B-4FF2-DC2A-A3EC7FAC4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353800" cy="5032375"/>
          </a:xfrm>
        </p:spPr>
        <p:txBody>
          <a:bodyPr/>
          <a:lstStyle/>
          <a:p>
            <a:pPr marL="0" indent="0">
              <a:buNone/>
            </a:pPr>
            <a:r>
              <a:rPr lang="pt-BR" b="1" dirty="0" err="1"/>
              <a:t>Boxplot</a:t>
            </a:r>
            <a:endParaRPr lang="pt-BR" b="1" dirty="0"/>
          </a:p>
          <a:p>
            <a:pPr marL="0" indent="0">
              <a:buNone/>
            </a:pPr>
            <a:r>
              <a:rPr lang="pt-BR" dirty="0"/>
              <a:t>Como interpretar o gráfico?</a:t>
            </a:r>
          </a:p>
        </p:txBody>
      </p:sp>
      <p:pic>
        <p:nvPicPr>
          <p:cNvPr id="5" name="Picture 2" descr="Boxplots using Matplotlib, Pandas, and Seaborn Libraries (Python)">
            <a:extLst>
              <a:ext uri="{FF2B5EF4-FFF2-40B4-BE49-F238E27FC236}">
                <a16:creationId xmlns:a16="http://schemas.microsoft.com/office/drawing/2014/main" id="{0A7655A9-2BB8-9DAA-97EF-8AD60C5A14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1" t="6520" r="1416" b="6137"/>
          <a:stretch>
            <a:fillRect/>
          </a:stretch>
        </p:blipFill>
        <p:spPr bwMode="auto">
          <a:xfrm>
            <a:off x="157843" y="2812368"/>
            <a:ext cx="6357257" cy="3211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169414E-7690-29B3-0E99-2CBD72DB7F02}"/>
              </a:ext>
            </a:extLst>
          </p:cNvPr>
          <p:cNvSpPr txBox="1"/>
          <p:nvPr/>
        </p:nvSpPr>
        <p:spPr>
          <a:xfrm>
            <a:off x="6650182" y="1825624"/>
            <a:ext cx="5370022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b="1" dirty="0"/>
              <a:t>Caixa </a:t>
            </a:r>
            <a:r>
              <a:rPr lang="pt-BR" sz="2800" dirty="0"/>
              <a:t>→ intervalo interquartil (IQR = Q3-Q1): mostra a variabilidade dos dados em torno da mediana.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pt-BR" sz="2800" dirty="0"/>
              <a:t>Se a mediana estiver deslocada dentro da caixa, indica </a:t>
            </a:r>
            <a:r>
              <a:rPr lang="pt-BR" sz="2800" b="1" dirty="0"/>
              <a:t>assimetria</a:t>
            </a:r>
            <a:r>
              <a:rPr lang="pt-BR" sz="2800" dirty="0"/>
              <a:t> na distribuição.</a:t>
            </a:r>
            <a:endParaRPr lang="pt-BR" sz="2800" b="1" dirty="0"/>
          </a:p>
        </p:txBody>
      </p:sp>
    </p:spTree>
    <p:extLst>
      <p:ext uri="{BB962C8B-B14F-4D97-AF65-F5344CB8AC3E}">
        <p14:creationId xmlns:p14="http://schemas.microsoft.com/office/powerpoint/2010/main" val="229733521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D772-B810-B031-B6AA-8CB020BF2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detectar </a:t>
            </a:r>
            <a:r>
              <a:rPr lang="pt-BR" i="1" dirty="0" err="1"/>
              <a:t>outliers</a:t>
            </a:r>
            <a:r>
              <a:rPr lang="pt-BR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D23D27-E58B-4FF2-DC2A-A3EC7FAC4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353800" cy="5032375"/>
          </a:xfrm>
        </p:spPr>
        <p:txBody>
          <a:bodyPr/>
          <a:lstStyle/>
          <a:p>
            <a:pPr marL="0" indent="0">
              <a:buNone/>
            </a:pPr>
            <a:r>
              <a:rPr lang="pt-BR" b="1" dirty="0" err="1"/>
              <a:t>Boxplot</a:t>
            </a:r>
            <a:endParaRPr lang="pt-BR" b="1" dirty="0"/>
          </a:p>
          <a:p>
            <a:pPr marL="0" indent="0">
              <a:buNone/>
            </a:pPr>
            <a:r>
              <a:rPr lang="pt-BR" dirty="0"/>
              <a:t>Como interpretar o gráfico?</a:t>
            </a:r>
          </a:p>
        </p:txBody>
      </p:sp>
      <p:pic>
        <p:nvPicPr>
          <p:cNvPr id="5" name="Picture 2" descr="Boxplots using Matplotlib, Pandas, and Seaborn Libraries (Python)">
            <a:extLst>
              <a:ext uri="{FF2B5EF4-FFF2-40B4-BE49-F238E27FC236}">
                <a16:creationId xmlns:a16="http://schemas.microsoft.com/office/drawing/2014/main" id="{0A7655A9-2BB8-9DAA-97EF-8AD60C5A14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1" t="6520" r="1416" b="6137"/>
          <a:stretch>
            <a:fillRect/>
          </a:stretch>
        </p:blipFill>
        <p:spPr bwMode="auto">
          <a:xfrm>
            <a:off x="157843" y="2812368"/>
            <a:ext cx="6357257" cy="3211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169414E-7690-29B3-0E99-2CBD72DB7F02}"/>
              </a:ext>
            </a:extLst>
          </p:cNvPr>
          <p:cNvSpPr txBox="1"/>
          <p:nvPr/>
        </p:nvSpPr>
        <p:spPr>
          <a:xfrm>
            <a:off x="6650182" y="1825624"/>
            <a:ext cx="5370022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b="1" dirty="0"/>
              <a:t>Linhas que saem da caixa</a:t>
            </a:r>
            <a:r>
              <a:rPr lang="pt-BR" sz="2800" dirty="0"/>
              <a:t> → bigodes (</a:t>
            </a:r>
            <a:r>
              <a:rPr lang="pt-BR" sz="2800" i="1" dirty="0" err="1"/>
              <a:t>whiskers</a:t>
            </a:r>
            <a:r>
              <a:rPr lang="pt-BR" sz="2800" dirty="0"/>
              <a:t>): vão até o menor e maior valores que não são </a:t>
            </a:r>
            <a:r>
              <a:rPr lang="pt-BR" sz="2800" i="1" dirty="0" err="1"/>
              <a:t>outliers</a:t>
            </a:r>
            <a:r>
              <a:rPr lang="pt-BR" sz="2800" dirty="0"/>
              <a:t>.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pt-BR" sz="2400" dirty="0"/>
              <a:t>Os limites são geralmente definidos por:</a:t>
            </a:r>
          </a:p>
          <a:p>
            <a:pPr marL="1371600" lvl="2" indent="-457200">
              <a:buFont typeface="Courier New" panose="02070309020205020404" pitchFamily="49" charset="0"/>
              <a:buChar char="o"/>
            </a:pPr>
            <a:r>
              <a:rPr lang="pt-BR" sz="2400" dirty="0"/>
              <a:t>Q1 − 1.5×IQR</a:t>
            </a:r>
          </a:p>
          <a:p>
            <a:pPr marL="1371600" lvl="2" indent="-457200">
              <a:buFont typeface="Courier New" panose="02070309020205020404" pitchFamily="49" charset="0"/>
              <a:buChar char="o"/>
            </a:pPr>
            <a:r>
              <a:rPr lang="pt-BR" sz="2400" dirty="0"/>
              <a:t>Q3 + 1.5×IQR</a:t>
            </a:r>
            <a:endParaRPr lang="pt-BR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b="1" dirty="0"/>
              <a:t>Pontos fora dos bigodes </a:t>
            </a:r>
            <a:r>
              <a:rPr lang="pt-BR" sz="2800" dirty="0"/>
              <a:t>→ possíveis </a:t>
            </a:r>
            <a:r>
              <a:rPr lang="pt-BR" sz="2800" i="1" dirty="0" err="1"/>
              <a:t>outliers</a:t>
            </a:r>
            <a:r>
              <a:rPr lang="pt-BR" sz="2800" dirty="0"/>
              <a:t>: são os valores abaixo e acima dos intervalos anteriores.</a:t>
            </a:r>
          </a:p>
        </p:txBody>
      </p:sp>
    </p:spTree>
    <p:extLst>
      <p:ext uri="{BB962C8B-B14F-4D97-AF65-F5344CB8AC3E}">
        <p14:creationId xmlns:p14="http://schemas.microsoft.com/office/powerpoint/2010/main" val="81350816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EF0240-DBED-302C-6359-B82C2FD352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2449D-5DD1-1F34-A15A-88F6B6353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detectar </a:t>
            </a:r>
            <a:r>
              <a:rPr lang="pt-BR" i="1" dirty="0" err="1"/>
              <a:t>outliers</a:t>
            </a:r>
            <a:r>
              <a:rPr lang="pt-BR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95AF5C-FC96-BEE9-F3CF-9D0A8CC453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353800" cy="5032375"/>
          </a:xfrm>
        </p:spPr>
        <p:txBody>
          <a:bodyPr/>
          <a:lstStyle/>
          <a:p>
            <a:pPr marL="0" indent="0">
              <a:buNone/>
            </a:pPr>
            <a:r>
              <a:rPr lang="pt-BR" b="1" dirty="0" err="1"/>
              <a:t>Boxplot</a:t>
            </a:r>
            <a:endParaRPr lang="pt-BR" b="1" dirty="0"/>
          </a:p>
          <a:p>
            <a:r>
              <a:rPr lang="pt-BR" dirty="0"/>
              <a:t>Com pandas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df</a:t>
            </a:r>
            <a:r>
              <a:rPr lang="en-US" dirty="0">
                <a:latin typeface="Consolas" panose="020B0609020204030204" pitchFamily="49" charset="0"/>
              </a:rPr>
              <a:t>['Year'].</a:t>
            </a:r>
            <a:r>
              <a:rPr lang="en-US" dirty="0" err="1">
                <a:latin typeface="Consolas" panose="020B0609020204030204" pitchFamily="49" charset="0"/>
              </a:rPr>
              <a:t>plot.box</a:t>
            </a:r>
            <a:r>
              <a:rPr lang="en-US" dirty="0">
                <a:latin typeface="Consolas" panose="020B0609020204030204" pitchFamily="49" charset="0"/>
              </a:rPr>
              <a:t>()</a:t>
            </a:r>
          </a:p>
          <a:p>
            <a:r>
              <a:rPr lang="en-US" dirty="0"/>
              <a:t>Com Matplotlib (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controle</a:t>
            </a:r>
            <a:r>
              <a:rPr lang="en-US" dirty="0"/>
              <a:t>)</a:t>
            </a:r>
            <a:endParaRPr lang="pt-BR" dirty="0"/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plt.boxplot</a:t>
            </a:r>
            <a:r>
              <a:rPr lang="en-US" dirty="0">
                <a:latin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</a:rPr>
              <a:t>df</a:t>
            </a:r>
            <a:r>
              <a:rPr lang="en-US" dirty="0">
                <a:latin typeface="Consolas" panose="020B0609020204030204" pitchFamily="49" charset="0"/>
              </a:rPr>
              <a:t>['Year'])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plt.xlabel</a:t>
            </a:r>
            <a:r>
              <a:rPr lang="en-US" dirty="0">
                <a:latin typeface="Consolas" panose="020B0609020204030204" pitchFamily="49" charset="0"/>
              </a:rPr>
              <a:t>('Year')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plt.ylabel</a:t>
            </a:r>
            <a:r>
              <a:rPr lang="en-US" dirty="0">
                <a:latin typeface="Consolas" panose="020B0609020204030204" pitchFamily="49" charset="0"/>
              </a:rPr>
              <a:t>('Valores')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plt.title</a:t>
            </a:r>
            <a:r>
              <a:rPr lang="en-US" dirty="0">
                <a:latin typeface="Consolas" panose="020B0609020204030204" pitchFamily="49" charset="0"/>
              </a:rPr>
              <a:t>('Boxplot do Year')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plt.show</a:t>
            </a:r>
            <a:r>
              <a:rPr lang="en-US" dirty="0">
                <a:latin typeface="Consolas" panose="020B06090202040302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95428618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D772-B810-B031-B6AA-8CB020BF2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detectar </a:t>
            </a:r>
            <a:r>
              <a:rPr lang="pt-BR" i="1" dirty="0" err="1"/>
              <a:t>outliers</a:t>
            </a:r>
            <a:r>
              <a:rPr lang="pt-BR" dirty="0"/>
              <a:t>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3D23D27-E58B-4FF2-DC2A-A3EC7FAC457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503025" y="1825624"/>
                <a:ext cx="6688975" cy="503237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pt-BR" b="1" dirty="0"/>
                  <a:t>Z-score</a:t>
                </a:r>
              </a:p>
              <a:p>
                <a:r>
                  <a:rPr lang="pt-BR" dirty="0"/>
                  <a:t>Mede quantos desvios-padrão um valor está distante da média da distribuição.</a:t>
                </a:r>
              </a:p>
              <a:p>
                <a:r>
                  <a:rPr lang="pt-BR" dirty="0"/>
                  <a:t>Assume que os dados seguem uma distribuição semelhante à normal.</a:t>
                </a:r>
              </a:p>
              <a:p>
                <a:r>
                  <a:rPr lang="pt-BR" dirty="0"/>
                  <a:t>99.7% dos valores estão dentro do intervalo de +/- 3</a:t>
                </a:r>
                <a14:m>
                  <m:oMath xmlns:m="http://schemas.openxmlformats.org/officeDocument/2006/math">
                    <m:r>
                      <a:rPr lang="pt-B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pt-BR" dirty="0"/>
                  <a:t>.</a:t>
                </a:r>
              </a:p>
              <a:p>
                <a:r>
                  <a:rPr lang="pt-BR" dirty="0"/>
                  <a:t>Assim, assume-se que valores maiores do que +/- 3</a:t>
                </a:r>
                <a14:m>
                  <m:oMath xmlns:m="http://schemas.openxmlformats.org/officeDocument/2006/math">
                    <m:r>
                      <a:rPr lang="pt-B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pt-BR" dirty="0"/>
                  <a:t> são possíveis </a:t>
                </a:r>
                <a:r>
                  <a:rPr lang="pt-BR" i="1" dirty="0" err="1"/>
                  <a:t>outliers</a:t>
                </a:r>
                <a:r>
                  <a:rPr lang="pt-BR" dirty="0"/>
                  <a:t>, pois são valores raros.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="" xmlns:a16="http://schemas.microsoft.com/office/drawing/2014/main" id="{53D23D27-E58B-4FF2-DC2A-A3EC7FAC457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503025" y="1825624"/>
                <a:ext cx="6688975" cy="5032375"/>
              </a:xfrm>
              <a:blipFill rotWithShape="0">
                <a:blip r:embed="rId2"/>
                <a:stretch>
                  <a:fillRect l="-1914" t="-1937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50" name="Picture 2" descr="Z Scores (Z Value) &amp; Z Tabl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54" t="5346"/>
          <a:stretch/>
        </p:blipFill>
        <p:spPr bwMode="auto">
          <a:xfrm>
            <a:off x="415636" y="2288566"/>
            <a:ext cx="4771506" cy="3808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533177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D772-B810-B031-B6AA-8CB020BF2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detectar </a:t>
            </a:r>
            <a:r>
              <a:rPr lang="pt-BR" i="1" dirty="0" err="1"/>
              <a:t>outliers</a:t>
            </a:r>
            <a:r>
              <a:rPr lang="pt-BR" dirty="0"/>
              <a:t>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3D23D27-E58B-4FF2-DC2A-A3EC7FAC457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384175" y="1825624"/>
                <a:ext cx="5807825" cy="503237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pt-BR" b="1" dirty="0"/>
                  <a:t>Z-score</a:t>
                </a:r>
              </a:p>
              <a:p>
                <a:r>
                  <a:rPr lang="pt-BR" dirty="0"/>
                  <a:t>Z-score de um valor </a:t>
                </a:r>
                <a14:m>
                  <m:oMath xmlns:m="http://schemas.openxmlformats.org/officeDocument/2006/math">
                    <m:r>
                      <a:rPr lang="pt-BR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pt-BR" dirty="0"/>
                  <a:t> é calculado como: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i="1">
                          <a:latin typeface="Cambria Math" panose="02040503050406030204" pitchFamily="18" charset="0"/>
                        </a:rPr>
                        <m:t>𝑧</m:t>
                      </m:r>
                      <m:r>
                        <a:rPr lang="pt-BR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pt-BR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pt-B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num>
                        <m:den>
                          <m:r>
                            <a:rPr lang="pt-B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den>
                      </m:f>
                    </m:oMath>
                  </m:oMathPara>
                </a14:m>
                <a:endParaRPr lang="pt-BR" dirty="0"/>
              </a:p>
              <a:p>
                <a14:m>
                  <m:oMath xmlns:m="http://schemas.openxmlformats.org/officeDocument/2006/math">
                    <m:r>
                      <a:rPr lang="pt-BR" i="1">
                        <a:latin typeface="Cambria Math" panose="02040503050406030204" pitchFamily="18" charset="0"/>
                      </a:rPr>
                      <m:t>𝑧</m:t>
                    </m:r>
                    <m:r>
                      <a:rPr lang="pt-BR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pt-BR" dirty="0"/>
                  <a:t>indica a distância até a média: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pt-BR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pt-BR" dirty="0"/>
                  <a:t>→ valor igual à média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pt-BR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pt-BR" dirty="0"/>
                  <a:t> → 1 desvio-padrão acima da média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pt-BR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=2</m:t>
                    </m:r>
                  </m:oMath>
                </a14:m>
                <a:r>
                  <a:rPr lang="pt-BR" dirty="0"/>
                  <a:t> → 2 desvios-padrão abaixo da média</a:t>
                </a:r>
              </a:p>
              <a:p>
                <a:pPr marL="0" indent="0">
                  <a:buNone/>
                </a:pPr>
                <a:endParaRPr lang="pt-BR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="" xmlns:a16="http://schemas.microsoft.com/office/drawing/2014/main" id="{53D23D27-E58B-4FF2-DC2A-A3EC7FAC457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384175" y="1825624"/>
                <a:ext cx="5807825" cy="5032375"/>
              </a:xfrm>
              <a:blipFill rotWithShape="0">
                <a:blip r:embed="rId2"/>
                <a:stretch>
                  <a:fillRect l="-2099" t="-1937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8" descr="Master NIR Outlier Detection in Food Manufacturi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4" r="10317"/>
          <a:stretch/>
        </p:blipFill>
        <p:spPr bwMode="auto">
          <a:xfrm>
            <a:off x="127462" y="2366123"/>
            <a:ext cx="5968538" cy="3438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105755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D772-B810-B031-B6AA-8CB020BF2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detectar </a:t>
            </a:r>
            <a:r>
              <a:rPr lang="pt-BR" i="1" dirty="0" err="1"/>
              <a:t>outliers</a:t>
            </a:r>
            <a:r>
              <a:rPr lang="pt-BR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D23D27-E58B-4FF2-DC2A-A3EC7FAC4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11353800" cy="5032375"/>
          </a:xfrm>
        </p:spPr>
        <p:txBody>
          <a:bodyPr/>
          <a:lstStyle/>
          <a:p>
            <a:pPr marL="0" indent="0">
              <a:buNone/>
            </a:pPr>
            <a:r>
              <a:rPr lang="pt-BR" b="1" dirty="0"/>
              <a:t>Z-score</a:t>
            </a:r>
          </a:p>
          <a:p>
            <a:pPr marL="0" indent="0">
              <a:buNone/>
            </a:pP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 = </a:t>
            </a:r>
            <a:r>
              <a:rPr lang="pt-BR" dirty="0" err="1">
                <a:latin typeface="Consolas" panose="020B0609020204030204" pitchFamily="49" charset="0"/>
              </a:rPr>
              <a:t>df.select_dtypes</a:t>
            </a:r>
            <a:r>
              <a:rPr lang="pt-BR" dirty="0">
                <a:latin typeface="Consolas" panose="020B0609020204030204" pitchFamily="49" charset="0"/>
              </a:rPr>
              <a:t>(include='</a:t>
            </a:r>
            <a:r>
              <a:rPr lang="pt-BR" dirty="0" err="1">
                <a:latin typeface="Consolas" panose="020B0609020204030204" pitchFamily="49" charset="0"/>
              </a:rPr>
              <a:t>number</a:t>
            </a:r>
            <a:r>
              <a:rPr lang="pt-BR" dirty="0">
                <a:latin typeface="Consolas" panose="020B0609020204030204" pitchFamily="49" charset="0"/>
              </a:rPr>
              <a:t>').</a:t>
            </a:r>
            <a:r>
              <a:rPr lang="pt-BR" dirty="0" err="1">
                <a:latin typeface="Consolas" panose="020B0609020204030204" pitchFamily="49" charset="0"/>
              </a:rPr>
              <a:t>columns</a:t>
            </a:r>
            <a:endParaRPr lang="pt-BR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t-BR" dirty="0" err="1">
                <a:latin typeface="Consolas" panose="020B0609020204030204" pitchFamily="49" charset="0"/>
              </a:rPr>
              <a:t>z_scores</a:t>
            </a:r>
            <a:r>
              <a:rPr lang="pt-BR" dirty="0">
                <a:latin typeface="Consolas" panose="020B0609020204030204" pitchFamily="49" charset="0"/>
              </a:rPr>
              <a:t> = </a:t>
            </a:r>
            <a:r>
              <a:rPr lang="pt-BR" dirty="0" err="1">
                <a:latin typeface="Consolas" panose="020B0609020204030204" pitchFamily="49" charset="0"/>
              </a:rPr>
              <a:t>np.abs</a:t>
            </a:r>
            <a:r>
              <a:rPr lang="pt-BR" dirty="0">
                <a:latin typeface="Consolas" panose="020B0609020204030204" pitchFamily="49" charset="0"/>
              </a:rPr>
              <a:t>(</a:t>
            </a:r>
            <a:r>
              <a:rPr lang="pt-BR" dirty="0" err="1">
                <a:latin typeface="Consolas" panose="020B0609020204030204" pitchFamily="49" charset="0"/>
              </a:rPr>
              <a:t>stats.zscore</a:t>
            </a:r>
            <a:r>
              <a:rPr lang="pt-BR" dirty="0">
                <a:latin typeface="Consolas" panose="020B0609020204030204" pitchFamily="49" charset="0"/>
              </a:rPr>
              <a:t>(</a:t>
            </a: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]))</a:t>
            </a:r>
          </a:p>
          <a:p>
            <a:pPr marL="0" indent="0">
              <a:buNone/>
            </a:pPr>
            <a:r>
              <a:rPr lang="pt-BR" dirty="0" err="1">
                <a:latin typeface="Consolas" panose="020B0609020204030204" pitchFamily="49" charset="0"/>
              </a:rPr>
              <a:t>outliers_por_linha</a:t>
            </a:r>
            <a:r>
              <a:rPr lang="pt-BR" dirty="0">
                <a:latin typeface="Consolas" panose="020B0609020204030204" pitchFamily="49" charset="0"/>
              </a:rPr>
              <a:t> = (</a:t>
            </a:r>
            <a:r>
              <a:rPr lang="pt-BR" dirty="0" err="1">
                <a:latin typeface="Consolas" panose="020B0609020204030204" pitchFamily="49" charset="0"/>
              </a:rPr>
              <a:t>z_scores</a:t>
            </a:r>
            <a:r>
              <a:rPr lang="pt-BR" dirty="0">
                <a:latin typeface="Consolas" panose="020B0609020204030204" pitchFamily="49" charset="0"/>
              </a:rPr>
              <a:t> &gt; 3).</a:t>
            </a:r>
            <a:r>
              <a:rPr lang="pt-BR" dirty="0" err="1">
                <a:latin typeface="Consolas" panose="020B0609020204030204" pitchFamily="49" charset="0"/>
              </a:rPr>
              <a:t>any</a:t>
            </a:r>
            <a:r>
              <a:rPr lang="pt-BR" dirty="0">
                <a:latin typeface="Consolas" panose="020B0609020204030204" pitchFamily="49" charset="0"/>
              </a:rPr>
              <a:t>(</a:t>
            </a:r>
            <a:r>
              <a:rPr lang="pt-BR" dirty="0" err="1">
                <a:latin typeface="Consolas" panose="020B0609020204030204" pitchFamily="49" charset="0"/>
              </a:rPr>
              <a:t>axis</a:t>
            </a:r>
            <a:r>
              <a:rPr lang="pt-BR" dirty="0">
                <a:latin typeface="Consolas" panose="020B0609020204030204" pitchFamily="49" charset="0"/>
              </a:rPr>
              <a:t>=1)</a:t>
            </a:r>
          </a:p>
          <a:p>
            <a:pPr marL="0" indent="0">
              <a:buNone/>
            </a:pPr>
            <a:r>
              <a:rPr lang="pt-BR" dirty="0" err="1">
                <a:latin typeface="Consolas" panose="020B0609020204030204" pitchFamily="49" charset="0"/>
              </a:rPr>
              <a:t>df_outliers</a:t>
            </a:r>
            <a:r>
              <a:rPr lang="pt-BR" dirty="0">
                <a:latin typeface="Consolas" panose="020B0609020204030204" pitchFamily="49" charset="0"/>
              </a:rPr>
              <a:t> = </a:t>
            </a: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outliers_por_linha</a:t>
            </a:r>
            <a:r>
              <a:rPr lang="pt-BR" dirty="0">
                <a:latin typeface="Consolas" panose="020B0609020204030204" pitchFamily="49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328873802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20D2E-90CD-0147-9BD4-AEFA3D9C6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Vantagens e desvantagens: </a:t>
            </a:r>
            <a:r>
              <a:rPr lang="pt-BR" dirty="0" err="1"/>
              <a:t>boxplot</a:t>
            </a:r>
            <a:r>
              <a:rPr lang="pt-BR" dirty="0"/>
              <a:t> (IQR)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C405BC-BEC5-E7AB-3253-7C4A1055EE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223171" cy="5032375"/>
          </a:xfrm>
        </p:spPr>
        <p:txBody>
          <a:bodyPr>
            <a:normAutofit/>
          </a:bodyPr>
          <a:lstStyle/>
          <a:p>
            <a:r>
              <a:rPr lang="pt-BR" dirty="0"/>
              <a:t>Vantagens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Robusto a valores extremos, pois usa </a:t>
            </a:r>
            <a:r>
              <a:rPr lang="pt-BR" dirty="0" err="1"/>
              <a:t>quantis</a:t>
            </a:r>
            <a:r>
              <a:rPr lang="pt-BR" dirty="0"/>
              <a:t> e não média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Funciona bem mesmo com distribuições assimétricas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Fácil de interpretar visualmente (</a:t>
            </a:r>
            <a:r>
              <a:rPr lang="pt-BR" i="1" dirty="0" err="1"/>
              <a:t>boxplots</a:t>
            </a:r>
            <a:r>
              <a:rPr lang="pt-BR" dirty="0"/>
              <a:t>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Não assume nenhuma distribuição específica dos dados, i.e., independente da forma da distribuição</a:t>
            </a:r>
          </a:p>
          <a:p>
            <a:r>
              <a:rPr lang="pt-BR" dirty="0"/>
              <a:t>Desvantagens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Pode falhar em distribuições multimodais (vários picos)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 fator 1.5 é empírico e pode não ser ideal em todos os contextos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Em conjuntos de dados grandes, pode definir muitos pontos como outliers ou não mostrar o verdadeiro intervalo dos dados em conjuntos menores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Ineficaz para conjuntos de dados pequenos, pois não representam a distribuição com precisão</a:t>
            </a:r>
          </a:p>
        </p:txBody>
      </p:sp>
    </p:spTree>
    <p:extLst>
      <p:ext uri="{BB962C8B-B14F-4D97-AF65-F5344CB8AC3E}">
        <p14:creationId xmlns:p14="http://schemas.microsoft.com/office/powerpoint/2010/main" val="257282198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A11E60-97D7-DBC9-9FE6-EB1069DFED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88CC6-79E6-492B-E81B-EF9B20BF31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Vantagens e desvantagens: Z-score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A274391-3285-4F78-D90D-D068F0EA0B3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11223171" cy="5032375"/>
              </a:xfrm>
            </p:spPr>
            <p:txBody>
              <a:bodyPr>
                <a:normAutofit/>
              </a:bodyPr>
              <a:lstStyle/>
              <a:p>
                <a:r>
                  <a:rPr lang="pt-BR" dirty="0"/>
                  <a:t>Vantagens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pt-BR" dirty="0"/>
                  <a:t>Funciona bem quando os dados seguem uma distribuição aproximadamente normal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pt-BR" dirty="0"/>
                  <a:t>Permite comparar atributos em escalas diferentes (dados são padronizados)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pt-BR" dirty="0"/>
                  <a:t>Simples de calcular e interpretar</a:t>
                </a:r>
              </a:p>
              <a:p>
                <a:r>
                  <a:rPr lang="pt-BR" dirty="0"/>
                  <a:t>Desvantagens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pt-BR" dirty="0"/>
                  <a:t>Sensível a outliers, pois média e desvio-padrão são afetados por valores extremos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pt-BR" dirty="0"/>
                  <a:t>Não funciona bem com distribuições assimétricas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pt-BR" dirty="0"/>
                  <a:t>Pode gerar muitos falsos positivos em distribuições assimétricas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pt-BR" dirty="0"/>
                  <a:t>Parâmetros são necessários: </a:t>
                </a:r>
                <a14:m>
                  <m:oMath xmlns:m="http://schemas.openxmlformats.org/officeDocument/2006/math">
                    <m:r>
                      <a:rPr lang="pt-B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</m:oMath>
                </a14:m>
                <a:r>
                  <a:rPr lang="pt-BR" dirty="0"/>
                  <a:t> e </a:t>
                </a:r>
                <a14:m>
                  <m:oMath xmlns:m="http://schemas.openxmlformats.org/officeDocument/2006/math">
                    <m:r>
                      <a:rPr lang="pt-BR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pt-BR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pt-BR" dirty="0"/>
                  <a:t>da população devem ser conhecidos. </a:t>
                </a:r>
              </a:p>
              <a:p>
                <a:pPr lvl="2">
                  <a:buFont typeface="Courier New" panose="02070309020205020404" pitchFamily="49" charset="0"/>
                  <a:buChar char="o"/>
                </a:pPr>
                <a:r>
                  <a:rPr lang="pt-BR" dirty="0"/>
                  <a:t>Caso contrário, devem ser usadas estimativas da amostra, o que pode ser um problema com </a:t>
                </a:r>
                <a:r>
                  <a:rPr lang="pt-BR" i="1" dirty="0" err="1"/>
                  <a:t>datasets</a:t>
                </a:r>
                <a:r>
                  <a:rPr lang="pt-BR" dirty="0"/>
                  <a:t> pequenos.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A274391-3285-4F78-D90D-D068F0EA0B3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11223171" cy="5032375"/>
              </a:xfrm>
              <a:blipFill>
                <a:blip r:embed="rId3"/>
                <a:stretch>
                  <a:fillRect l="-978" t="-193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5751188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DDF632-6282-292B-2F7F-A488A69BF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Outros métodos para detecção de </a:t>
            </a:r>
            <a:r>
              <a:rPr lang="pt-BR" i="1" dirty="0"/>
              <a:t>outliers</a:t>
            </a:r>
            <a:endParaRPr lang="en-US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89AFE1-4AE2-748B-0989-60E24E26D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87143" y="1825624"/>
            <a:ext cx="6085113" cy="5032375"/>
          </a:xfrm>
        </p:spPr>
        <p:txBody>
          <a:bodyPr/>
          <a:lstStyle/>
          <a:p>
            <a:r>
              <a:rPr lang="pt-BR" dirty="0"/>
              <a:t>Além de IQR e z-score, existem técnicas mais avançadas para detectar outliers, especialmente em dados complexos, multidimensionais ou não gaussianos.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err="1"/>
              <a:t>Métodos</a:t>
            </a:r>
            <a:r>
              <a:rPr lang="en-US" dirty="0"/>
              <a:t> </a:t>
            </a:r>
            <a:r>
              <a:rPr lang="en-US" dirty="0" err="1"/>
              <a:t>usando</a:t>
            </a:r>
            <a:r>
              <a:rPr lang="en-US" dirty="0"/>
              <a:t> </a:t>
            </a:r>
            <a:r>
              <a:rPr lang="en-US" dirty="0" err="1"/>
              <a:t>algortimos</a:t>
            </a:r>
            <a:r>
              <a:rPr lang="en-US" dirty="0"/>
              <a:t> de ML: Isolation Forest, Local Outlier Factor, One-Class SVM, Autoencoders.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err="1"/>
              <a:t>Métodos</a:t>
            </a:r>
            <a:r>
              <a:rPr lang="en-US" dirty="0"/>
              <a:t> </a:t>
            </a:r>
            <a:r>
              <a:rPr lang="en-US" dirty="0" err="1"/>
              <a:t>visuais</a:t>
            </a:r>
            <a:r>
              <a:rPr lang="en-US" dirty="0"/>
              <a:t>: </a:t>
            </a:r>
            <a:r>
              <a:rPr lang="pt-BR" dirty="0" err="1"/>
              <a:t>Violin</a:t>
            </a:r>
            <a:r>
              <a:rPr lang="pt-BR" dirty="0"/>
              <a:t> </a:t>
            </a:r>
            <a:r>
              <a:rPr lang="pt-BR" dirty="0" err="1"/>
              <a:t>plot</a:t>
            </a:r>
            <a:endParaRPr lang="pt-BR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pt-BR" dirty="0"/>
              <a:t>Combina </a:t>
            </a:r>
            <a:r>
              <a:rPr lang="pt-BR" i="1" dirty="0" err="1"/>
              <a:t>boxplot</a:t>
            </a:r>
            <a:r>
              <a:rPr lang="pt-BR" dirty="0"/>
              <a:t> com densidade, destacando assimetrias.</a:t>
            </a:r>
            <a:endParaRPr lang="en-US" dirty="0"/>
          </a:p>
        </p:txBody>
      </p:sp>
      <p:pic>
        <p:nvPicPr>
          <p:cNvPr id="2050" name="Picture 2" descr="How to Interpret Violin Charts - LabXchange">
            <a:extLst>
              <a:ext uri="{FF2B5EF4-FFF2-40B4-BE49-F238E27FC236}">
                <a16:creationId xmlns:a16="http://schemas.microsoft.com/office/drawing/2014/main" id="{11364164-7F4D-03F3-93C9-6F600D1DF49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75" t="5324" r="4667" b="5324"/>
          <a:stretch>
            <a:fillRect/>
          </a:stretch>
        </p:blipFill>
        <p:spPr bwMode="auto">
          <a:xfrm>
            <a:off x="304801" y="1997205"/>
            <a:ext cx="5387743" cy="4011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075991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D772-B810-B031-B6AA-8CB020BF2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remover </a:t>
            </a:r>
            <a:r>
              <a:rPr lang="pt-BR" i="1" dirty="0"/>
              <a:t>outliers</a:t>
            </a:r>
            <a:r>
              <a:rPr lang="pt-BR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D23D27-E58B-4FF2-DC2A-A3EC7FAC4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353800" cy="5032375"/>
          </a:xfrm>
        </p:spPr>
        <p:txBody>
          <a:bodyPr>
            <a:normAutofit/>
          </a:bodyPr>
          <a:lstStyle/>
          <a:p>
            <a:r>
              <a:rPr lang="pt-BR" b="1" dirty="0"/>
              <a:t>Aplicando a distância interquartil (IQR) em várias colunas numéricas</a:t>
            </a:r>
          </a:p>
          <a:p>
            <a:pPr marL="457200" lvl="1" indent="0">
              <a:buNone/>
            </a:pPr>
            <a:r>
              <a:rPr lang="en-US" sz="2200" dirty="0" err="1">
                <a:latin typeface="Consolas" panose="020B0609020204030204" pitchFamily="49" charset="0"/>
              </a:rPr>
              <a:t>num_cols</a:t>
            </a:r>
            <a:r>
              <a:rPr lang="en-US" sz="2200" dirty="0">
                <a:latin typeface="Consolas" panose="020B0609020204030204" pitchFamily="49" charset="0"/>
              </a:rPr>
              <a:t> = </a:t>
            </a:r>
            <a:r>
              <a:rPr lang="en-US" sz="2200" dirty="0" err="1">
                <a:latin typeface="Consolas" panose="020B0609020204030204" pitchFamily="49" charset="0"/>
              </a:rPr>
              <a:t>df.select_dtypes</a:t>
            </a:r>
            <a:r>
              <a:rPr lang="en-US" sz="2200" dirty="0">
                <a:latin typeface="Consolas" panose="020B0609020204030204" pitchFamily="49" charset="0"/>
              </a:rPr>
              <a:t>(include='number').columns</a:t>
            </a:r>
          </a:p>
          <a:p>
            <a:pPr marL="457200" lvl="1" indent="0">
              <a:buNone/>
            </a:pPr>
            <a:endParaRPr lang="en-US" sz="2200" dirty="0">
              <a:latin typeface="Consolas" panose="020B0609020204030204" pitchFamily="49" charset="0"/>
            </a:endParaRPr>
          </a:p>
          <a:p>
            <a:pPr marL="457200" lvl="1" indent="0">
              <a:buNone/>
            </a:pPr>
            <a:r>
              <a:rPr lang="en-US" sz="2200" dirty="0">
                <a:latin typeface="Consolas" panose="020B0609020204030204" pitchFamily="49" charset="0"/>
              </a:rPr>
              <a:t>Q1 = </a:t>
            </a:r>
            <a:r>
              <a:rPr lang="en-US" sz="2200" dirty="0" err="1">
                <a:latin typeface="Consolas" panose="020B0609020204030204" pitchFamily="49" charset="0"/>
              </a:rPr>
              <a:t>df</a:t>
            </a:r>
            <a:r>
              <a:rPr lang="en-US" sz="2200" dirty="0">
                <a:latin typeface="Consolas" panose="020B0609020204030204" pitchFamily="49" charset="0"/>
              </a:rPr>
              <a:t>[</a:t>
            </a:r>
            <a:r>
              <a:rPr lang="en-US" sz="2200" dirty="0" err="1">
                <a:latin typeface="Consolas" panose="020B0609020204030204" pitchFamily="49" charset="0"/>
              </a:rPr>
              <a:t>num_cols</a:t>
            </a:r>
            <a:r>
              <a:rPr lang="en-US" sz="2200" dirty="0">
                <a:latin typeface="Consolas" panose="020B0609020204030204" pitchFamily="49" charset="0"/>
              </a:rPr>
              <a:t>].quantile(0.25)</a:t>
            </a:r>
          </a:p>
          <a:p>
            <a:pPr marL="457200" lvl="1" indent="0">
              <a:buNone/>
            </a:pPr>
            <a:r>
              <a:rPr lang="en-US" sz="2200" dirty="0">
                <a:latin typeface="Consolas" panose="020B0609020204030204" pitchFamily="49" charset="0"/>
              </a:rPr>
              <a:t>Q3 = </a:t>
            </a:r>
            <a:r>
              <a:rPr lang="en-US" sz="2200" dirty="0" err="1">
                <a:latin typeface="Consolas" panose="020B0609020204030204" pitchFamily="49" charset="0"/>
              </a:rPr>
              <a:t>df</a:t>
            </a:r>
            <a:r>
              <a:rPr lang="en-US" sz="2200" dirty="0">
                <a:latin typeface="Consolas" panose="020B0609020204030204" pitchFamily="49" charset="0"/>
              </a:rPr>
              <a:t>[</a:t>
            </a:r>
            <a:r>
              <a:rPr lang="en-US" sz="2200" dirty="0" err="1">
                <a:latin typeface="Consolas" panose="020B0609020204030204" pitchFamily="49" charset="0"/>
              </a:rPr>
              <a:t>num_cols</a:t>
            </a:r>
            <a:r>
              <a:rPr lang="en-US" sz="2200" dirty="0">
                <a:latin typeface="Consolas" panose="020B0609020204030204" pitchFamily="49" charset="0"/>
              </a:rPr>
              <a:t>].quantile(0.75)</a:t>
            </a:r>
          </a:p>
          <a:p>
            <a:pPr marL="457200" lvl="1" indent="0">
              <a:buNone/>
            </a:pPr>
            <a:r>
              <a:rPr lang="en-US" sz="2200" dirty="0">
                <a:latin typeface="Consolas" panose="020B0609020204030204" pitchFamily="49" charset="0"/>
              </a:rPr>
              <a:t>IQR = Q3 - Q1</a:t>
            </a:r>
          </a:p>
          <a:p>
            <a:pPr marL="457200" lvl="1" indent="0">
              <a:buNone/>
            </a:pPr>
            <a:endParaRPr lang="en-US" sz="2200" dirty="0">
              <a:latin typeface="Consolas" panose="020B0609020204030204" pitchFamily="49" charset="0"/>
            </a:endParaRPr>
          </a:p>
          <a:p>
            <a:pPr marL="457200" lvl="1" indent="0">
              <a:buNone/>
            </a:pPr>
            <a:r>
              <a:rPr lang="en-US" sz="2200" dirty="0" err="1">
                <a:latin typeface="Consolas" panose="020B0609020204030204" pitchFamily="49" charset="0"/>
              </a:rPr>
              <a:t>df_sem_outliers_iqr</a:t>
            </a:r>
            <a:r>
              <a:rPr lang="en-US" sz="2200" dirty="0">
                <a:latin typeface="Consolas" panose="020B0609020204030204" pitchFamily="49" charset="0"/>
              </a:rPr>
              <a:t> = </a:t>
            </a:r>
            <a:r>
              <a:rPr lang="en-US" sz="2200" dirty="0" err="1">
                <a:latin typeface="Consolas" panose="020B0609020204030204" pitchFamily="49" charset="0"/>
              </a:rPr>
              <a:t>df</a:t>
            </a:r>
            <a:r>
              <a:rPr lang="en-US" sz="2200" dirty="0">
                <a:latin typeface="Consolas" panose="020B0609020204030204" pitchFamily="49" charset="0"/>
              </a:rPr>
              <a:t>[</a:t>
            </a:r>
          </a:p>
          <a:p>
            <a:pPr marL="457200" lvl="1" indent="0">
              <a:buNone/>
            </a:pPr>
            <a:r>
              <a:rPr lang="en-US" sz="2200" dirty="0">
                <a:latin typeface="Consolas" panose="020B0609020204030204" pitchFamily="49" charset="0"/>
              </a:rPr>
              <a:t>    ~((</a:t>
            </a:r>
            <a:r>
              <a:rPr lang="en-US" sz="2200" dirty="0" err="1">
                <a:latin typeface="Consolas" panose="020B0609020204030204" pitchFamily="49" charset="0"/>
              </a:rPr>
              <a:t>df</a:t>
            </a:r>
            <a:r>
              <a:rPr lang="en-US" sz="2200" dirty="0">
                <a:latin typeface="Consolas" panose="020B0609020204030204" pitchFamily="49" charset="0"/>
              </a:rPr>
              <a:t>[</a:t>
            </a:r>
            <a:r>
              <a:rPr lang="en-US" sz="2200" dirty="0" err="1">
                <a:latin typeface="Consolas" panose="020B0609020204030204" pitchFamily="49" charset="0"/>
              </a:rPr>
              <a:t>num_cols</a:t>
            </a:r>
            <a:r>
              <a:rPr lang="en-US" sz="2200" dirty="0">
                <a:latin typeface="Consolas" panose="020B0609020204030204" pitchFamily="49" charset="0"/>
              </a:rPr>
              <a:t>] &lt; (Q1 - 1.5 * IQR)) |</a:t>
            </a:r>
          </a:p>
          <a:p>
            <a:pPr marL="457200" lvl="1" indent="0">
              <a:buNone/>
            </a:pPr>
            <a:r>
              <a:rPr lang="en-US" sz="2200" dirty="0">
                <a:latin typeface="Consolas" panose="020B0609020204030204" pitchFamily="49" charset="0"/>
              </a:rPr>
              <a:t>      (</a:t>
            </a:r>
            <a:r>
              <a:rPr lang="en-US" sz="2200" dirty="0" err="1">
                <a:latin typeface="Consolas" panose="020B0609020204030204" pitchFamily="49" charset="0"/>
              </a:rPr>
              <a:t>df</a:t>
            </a:r>
            <a:r>
              <a:rPr lang="en-US" sz="2200" dirty="0">
                <a:latin typeface="Consolas" panose="020B0609020204030204" pitchFamily="49" charset="0"/>
              </a:rPr>
              <a:t>[</a:t>
            </a:r>
            <a:r>
              <a:rPr lang="en-US" sz="2200" dirty="0" err="1">
                <a:latin typeface="Consolas" panose="020B0609020204030204" pitchFamily="49" charset="0"/>
              </a:rPr>
              <a:t>num_cols</a:t>
            </a:r>
            <a:r>
              <a:rPr lang="en-US" sz="2200" dirty="0">
                <a:latin typeface="Consolas" panose="020B0609020204030204" pitchFamily="49" charset="0"/>
              </a:rPr>
              <a:t>] &gt; (Q3 + 1.5 * IQR))).any(axis=1)</a:t>
            </a:r>
          </a:p>
          <a:p>
            <a:pPr marL="457200" lvl="1" indent="0">
              <a:buNone/>
            </a:pPr>
            <a:r>
              <a:rPr lang="en-US" sz="2200" dirty="0">
                <a:latin typeface="Consolas" panose="020B0609020204030204" pitchFamily="49" charset="0"/>
              </a:rPr>
              <a:t>]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200" b="1" dirty="0"/>
              <a:t>OBS</a:t>
            </a:r>
            <a:r>
              <a:rPr lang="en-US" sz="2200" dirty="0"/>
              <a:t>.: </a:t>
            </a:r>
            <a:r>
              <a:rPr lang="en-US" sz="2000" dirty="0">
                <a:latin typeface="Consolas" panose="020B0609020204030204" pitchFamily="49" charset="0"/>
              </a:rPr>
              <a:t>’any(axis=1)’ r</a:t>
            </a:r>
            <a:r>
              <a:rPr lang="pt-BR" sz="2000" dirty="0" err="1"/>
              <a:t>etorna</a:t>
            </a:r>
            <a:r>
              <a:rPr lang="pt-BR" sz="2000" dirty="0"/>
              <a:t> </a:t>
            </a:r>
            <a:r>
              <a:rPr lang="pt-BR" sz="2000" dirty="0" err="1"/>
              <a:t>True</a:t>
            </a:r>
            <a:r>
              <a:rPr lang="pt-BR" sz="2000" dirty="0"/>
              <a:t> se qualquer coluna daquela linha for </a:t>
            </a:r>
            <a:r>
              <a:rPr lang="pt-BR" sz="2000" i="1" dirty="0"/>
              <a:t>outlier</a:t>
            </a:r>
            <a:r>
              <a:rPr lang="pt-BR" sz="2000" dirty="0"/>
              <a:t> (i.e., </a:t>
            </a:r>
            <a:r>
              <a:rPr lang="pt-BR" sz="2000" dirty="0" err="1"/>
              <a:t>True</a:t>
            </a:r>
            <a:r>
              <a:rPr lang="pt-BR" sz="2000" dirty="0"/>
              <a:t>). Assim, mantemos o dataset com o mesmo número de linhas.</a:t>
            </a:r>
            <a:endParaRPr lang="en-US" sz="2200" i="1" dirty="0"/>
          </a:p>
        </p:txBody>
      </p:sp>
    </p:spTree>
    <p:extLst>
      <p:ext uri="{BB962C8B-B14F-4D97-AF65-F5344CB8AC3E}">
        <p14:creationId xmlns:p14="http://schemas.microsoft.com/office/powerpoint/2010/main" val="34151143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4A0189-07D9-7182-C49F-053B36583A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Por que realizar análise exploratória?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9158B5-68E9-E42E-59A2-B618E69A0B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7886" y="1825624"/>
            <a:ext cx="5573484" cy="5032375"/>
          </a:xfrm>
        </p:spPr>
        <p:txBody>
          <a:bodyPr/>
          <a:lstStyle/>
          <a:p>
            <a:r>
              <a:rPr lang="pt-BR" dirty="0"/>
              <a:t>A análise exploratória é uma espécie de curadoria dos dados.</a:t>
            </a:r>
          </a:p>
          <a:p>
            <a:r>
              <a:rPr lang="pt-BR" dirty="0"/>
              <a:t>Ela garante que o modelo de ML não aprenda com lixo. </a:t>
            </a:r>
          </a:p>
          <a:p>
            <a:r>
              <a:rPr lang="pt-BR" dirty="0"/>
              <a:t>Se o dado de entrada é ruim, a previsão será pior ainda.</a:t>
            </a:r>
            <a:endParaRPr lang="en-US" dirty="0"/>
          </a:p>
        </p:txBody>
      </p:sp>
      <p:pic>
        <p:nvPicPr>
          <p:cNvPr id="1026" name="Picture 2" descr="Machine Learning — Garbage in Garbage Out | by Ritresh Girdhar | Medium">
            <a:extLst>
              <a:ext uri="{FF2B5EF4-FFF2-40B4-BE49-F238E27FC236}">
                <a16:creationId xmlns:a16="http://schemas.microsoft.com/office/drawing/2014/main" id="{1B7547F4-3D77-E9AF-BE27-E93FA57A1E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170" y="2242459"/>
            <a:ext cx="5655677" cy="3145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546371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EC2A6C-BECC-337A-4393-0CFA04196D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832037-52C7-5E4B-D1EC-81E4B3479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remover </a:t>
            </a:r>
            <a:r>
              <a:rPr lang="pt-BR" i="1" dirty="0"/>
              <a:t>outliers</a:t>
            </a:r>
            <a:r>
              <a:rPr lang="pt-BR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9F7DF-7AAA-4712-251C-F085B778A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353800" cy="5032375"/>
          </a:xfrm>
        </p:spPr>
        <p:txBody>
          <a:bodyPr>
            <a:normAutofit/>
          </a:bodyPr>
          <a:lstStyle/>
          <a:p>
            <a:r>
              <a:rPr lang="pt-BR" b="1" dirty="0"/>
              <a:t>Aplicando Z-score em várias colunas numéricas</a:t>
            </a:r>
          </a:p>
          <a:p>
            <a:pPr marL="457200" lvl="1" indent="0">
              <a:buNone/>
            </a:pPr>
            <a:r>
              <a:rPr lang="en-US" sz="2200" dirty="0" err="1">
                <a:latin typeface="Consolas" panose="020B0609020204030204" pitchFamily="49" charset="0"/>
              </a:rPr>
              <a:t>num_cols</a:t>
            </a:r>
            <a:r>
              <a:rPr lang="en-US" sz="2200" dirty="0">
                <a:latin typeface="Consolas" panose="020B0609020204030204" pitchFamily="49" charset="0"/>
              </a:rPr>
              <a:t> = </a:t>
            </a:r>
            <a:r>
              <a:rPr lang="en-US" sz="2200" dirty="0" err="1">
                <a:latin typeface="Consolas" panose="020B0609020204030204" pitchFamily="49" charset="0"/>
              </a:rPr>
              <a:t>df.select_dtypes</a:t>
            </a:r>
            <a:r>
              <a:rPr lang="en-US" sz="2200" dirty="0">
                <a:latin typeface="Consolas" panose="020B0609020204030204" pitchFamily="49" charset="0"/>
              </a:rPr>
              <a:t>(include='number').columns</a:t>
            </a:r>
          </a:p>
          <a:p>
            <a:pPr marL="457200" lvl="1" indent="0">
              <a:buNone/>
            </a:pPr>
            <a:endParaRPr lang="en-US" sz="2200" dirty="0">
              <a:latin typeface="Consolas" panose="020B0609020204030204" pitchFamily="49" charset="0"/>
            </a:endParaRPr>
          </a:p>
          <a:p>
            <a:pPr marL="457200" lvl="1" indent="0">
              <a:buNone/>
            </a:pPr>
            <a:r>
              <a:rPr lang="en-US" sz="2200" dirty="0" err="1">
                <a:latin typeface="Consolas" panose="020B0609020204030204" pitchFamily="49" charset="0"/>
              </a:rPr>
              <a:t>z_scores</a:t>
            </a:r>
            <a:r>
              <a:rPr lang="en-US" sz="2200" dirty="0">
                <a:latin typeface="Consolas" panose="020B0609020204030204" pitchFamily="49" charset="0"/>
              </a:rPr>
              <a:t> = </a:t>
            </a:r>
            <a:r>
              <a:rPr lang="en-US" sz="2200" dirty="0" err="1">
                <a:latin typeface="Consolas" panose="020B0609020204030204" pitchFamily="49" charset="0"/>
              </a:rPr>
              <a:t>np.abs</a:t>
            </a:r>
            <a:r>
              <a:rPr lang="en-US" sz="2200" dirty="0">
                <a:latin typeface="Consolas" panose="020B0609020204030204" pitchFamily="49" charset="0"/>
              </a:rPr>
              <a:t>(</a:t>
            </a:r>
            <a:r>
              <a:rPr lang="en-US" sz="2200" dirty="0" err="1">
                <a:latin typeface="Consolas" panose="020B0609020204030204" pitchFamily="49" charset="0"/>
              </a:rPr>
              <a:t>stats.zscore</a:t>
            </a:r>
            <a:r>
              <a:rPr lang="en-US" sz="2200" dirty="0">
                <a:latin typeface="Consolas" panose="020B0609020204030204" pitchFamily="49" charset="0"/>
              </a:rPr>
              <a:t>(</a:t>
            </a:r>
            <a:r>
              <a:rPr lang="en-US" sz="2200" dirty="0" err="1">
                <a:latin typeface="Consolas" panose="020B0609020204030204" pitchFamily="49" charset="0"/>
              </a:rPr>
              <a:t>df</a:t>
            </a:r>
            <a:r>
              <a:rPr lang="en-US" sz="2200" dirty="0">
                <a:latin typeface="Consolas" panose="020B0609020204030204" pitchFamily="49" charset="0"/>
              </a:rPr>
              <a:t>[</a:t>
            </a:r>
            <a:r>
              <a:rPr lang="en-US" sz="2200" dirty="0" err="1">
                <a:latin typeface="Consolas" panose="020B0609020204030204" pitchFamily="49" charset="0"/>
              </a:rPr>
              <a:t>num_cols</a:t>
            </a:r>
            <a:r>
              <a:rPr lang="en-US" sz="2200" dirty="0">
                <a:latin typeface="Consolas" panose="020B0609020204030204" pitchFamily="49" charset="0"/>
              </a:rPr>
              <a:t>], </a:t>
            </a:r>
            <a:r>
              <a:rPr lang="en-US" sz="2200" dirty="0" err="1">
                <a:latin typeface="Consolas" panose="020B0609020204030204" pitchFamily="49" charset="0"/>
              </a:rPr>
              <a:t>nan_policy</a:t>
            </a:r>
            <a:r>
              <a:rPr lang="en-US" sz="2200" dirty="0">
                <a:latin typeface="Consolas" panose="020B0609020204030204" pitchFamily="49" charset="0"/>
              </a:rPr>
              <a:t>='omit'))</a:t>
            </a:r>
          </a:p>
          <a:p>
            <a:pPr marL="457200" lvl="1" indent="0">
              <a:buNone/>
            </a:pPr>
            <a:endParaRPr lang="en-US" sz="2200" dirty="0">
              <a:latin typeface="Consolas" panose="020B0609020204030204" pitchFamily="49" charset="0"/>
            </a:endParaRPr>
          </a:p>
          <a:p>
            <a:pPr marL="457200" lvl="1" indent="0">
              <a:buNone/>
            </a:pPr>
            <a:r>
              <a:rPr lang="en-US" sz="2200" dirty="0" err="1">
                <a:latin typeface="Consolas" panose="020B0609020204030204" pitchFamily="49" charset="0"/>
              </a:rPr>
              <a:t>df_sem_outliers_z</a:t>
            </a:r>
            <a:r>
              <a:rPr lang="en-US" sz="2200" dirty="0">
                <a:latin typeface="Consolas" panose="020B0609020204030204" pitchFamily="49" charset="0"/>
              </a:rPr>
              <a:t> = </a:t>
            </a:r>
            <a:r>
              <a:rPr lang="en-US" sz="2200" dirty="0" err="1">
                <a:latin typeface="Consolas" panose="020B0609020204030204" pitchFamily="49" charset="0"/>
              </a:rPr>
              <a:t>df</a:t>
            </a:r>
            <a:r>
              <a:rPr lang="en-US" sz="2200" dirty="0">
                <a:latin typeface="Consolas" panose="020B0609020204030204" pitchFamily="49" charset="0"/>
              </a:rPr>
              <a:t>[(</a:t>
            </a:r>
            <a:r>
              <a:rPr lang="en-US" sz="2200" dirty="0" err="1">
                <a:latin typeface="Consolas" panose="020B0609020204030204" pitchFamily="49" charset="0"/>
              </a:rPr>
              <a:t>z_scores</a:t>
            </a:r>
            <a:r>
              <a:rPr lang="en-US" sz="2200" dirty="0">
                <a:latin typeface="Consolas" panose="020B0609020204030204" pitchFamily="49" charset="0"/>
              </a:rPr>
              <a:t> &lt; 3).all(axis=1)]</a:t>
            </a:r>
          </a:p>
          <a:p>
            <a:pPr marL="457200" lvl="1" indent="0">
              <a:buNone/>
            </a:pPr>
            <a:endParaRPr lang="en-US" sz="220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200" b="1" dirty="0"/>
              <a:t>OBS</a:t>
            </a:r>
            <a:r>
              <a:rPr lang="en-US" sz="2200" dirty="0"/>
              <a:t>.:</a:t>
            </a:r>
            <a:r>
              <a:rPr lang="en-US" sz="2000" dirty="0"/>
              <a:t> </a:t>
            </a:r>
            <a:r>
              <a:rPr lang="en-US" sz="2200" dirty="0">
                <a:latin typeface="Consolas" panose="020B0609020204030204" pitchFamily="49" charset="0"/>
              </a:rPr>
              <a:t>‘all(axis=1)’ </a:t>
            </a:r>
            <a:r>
              <a:rPr lang="en-US" sz="2000" dirty="0"/>
              <a:t>r</a:t>
            </a:r>
            <a:r>
              <a:rPr lang="pt-BR" sz="2000" dirty="0" err="1"/>
              <a:t>etorna</a:t>
            </a:r>
            <a:r>
              <a:rPr lang="pt-BR" sz="2000" dirty="0"/>
              <a:t> </a:t>
            </a:r>
            <a:r>
              <a:rPr lang="pt-BR" sz="2000" dirty="0" err="1"/>
              <a:t>True</a:t>
            </a:r>
            <a:r>
              <a:rPr lang="pt-BR" sz="2000" dirty="0"/>
              <a:t> somente se todas as colunas daquela linha tiverem </a:t>
            </a:r>
            <a:r>
              <a:rPr lang="pt-BR" dirty="0"/>
              <a:t>|z| &lt; 3, i.e., </a:t>
            </a:r>
            <a:r>
              <a:rPr lang="pt-BR" sz="2000" dirty="0"/>
              <a:t>se qualquer variável da linha for </a:t>
            </a:r>
            <a:r>
              <a:rPr lang="pt-BR" sz="2000" i="1" dirty="0"/>
              <a:t>outlier</a:t>
            </a:r>
            <a:r>
              <a:rPr lang="pt-BR" sz="2000" dirty="0"/>
              <a:t>, a linha inteira é removida.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82898492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75130-3293-C53E-210E-BAED49319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DE8029-A57D-C5B0-A292-D731A9D670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5400" dirty="0" err="1">
                <a:solidFill>
                  <a:srgbClr val="FF0000"/>
                </a:solidFill>
              </a:rPr>
              <a:t>PAREi</a:t>
            </a:r>
            <a:r>
              <a:rPr lang="pt-BR" sz="5400" dirty="0">
                <a:solidFill>
                  <a:srgbClr val="FF0000"/>
                </a:solidFill>
              </a:rPr>
              <a:t> AQUI!!!!!!!!!!!!!</a:t>
            </a:r>
            <a:endParaRPr lang="en-US" sz="5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803502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6AAD1-E005-000D-6949-40CF9C67F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Relação entre variáveis: análise da correlação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736D01-EFE2-E85C-18C7-A36B691900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Alguma relação interessante entre atributos?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160327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6360E-3395-2D8B-6B09-2BE030CAE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Sweetviz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F352C8-5FEE-B68D-8E54-4AB4DD844B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94939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AB8438-E56E-2412-517C-8456E4CA7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Exemplo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7E2B09C-6D56-4C9F-A364-B904CCE2F1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hlinkClick r:id="rId3"/>
              </a:rPr>
              <a:t>Exemplo: </a:t>
            </a:r>
            <a:r>
              <a:rPr lang="pt-BR" dirty="0" err="1">
                <a:hlinkClick r:id="rId3"/>
              </a:rPr>
              <a:t>intro_eda.ipynb</a:t>
            </a:r>
            <a:endParaRPr lang="en-US" dirty="0"/>
          </a:p>
          <a:p>
            <a:pPr marL="0" indent="0">
              <a:buNone/>
            </a:pPr>
            <a:endParaRPr lang="pt-BR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27C64FD-88E0-EC8E-2A34-0D5737B4C854}"/>
              </a:ext>
            </a:extLst>
          </p:cNvPr>
          <p:cNvGrpSpPr/>
          <p:nvPr/>
        </p:nvGrpSpPr>
        <p:grpSpPr>
          <a:xfrm>
            <a:off x="1752685" y="2681262"/>
            <a:ext cx="8371070" cy="2659743"/>
            <a:chOff x="1752685" y="2681262"/>
            <a:chExt cx="8371070" cy="2659743"/>
          </a:xfrm>
        </p:grpSpPr>
        <p:pic>
          <p:nvPicPr>
            <p:cNvPr id="12" name="Picture 4" descr="Project Jupyter | Try Jupyter">
              <a:extLst>
                <a:ext uri="{FF2B5EF4-FFF2-40B4-BE49-F238E27FC236}">
                  <a16:creationId xmlns:a16="http://schemas.microsoft.com/office/drawing/2014/main" id="{FF92EA36-91E7-292B-D7A0-2D4D83A10F9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31027" y="3102450"/>
              <a:ext cx="3461657" cy="18173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8" descr="Google Colaboratory Colab - Guía Completa Español - Marketing Branding">
              <a:extLst>
                <a:ext uri="{FF2B5EF4-FFF2-40B4-BE49-F238E27FC236}">
                  <a16:creationId xmlns:a16="http://schemas.microsoft.com/office/drawing/2014/main" id="{46F1718A-89E6-9E63-E40B-2B19852D6AA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865" r="10641"/>
            <a:stretch/>
          </p:blipFill>
          <p:spPr bwMode="auto">
            <a:xfrm>
              <a:off x="6792684" y="2681262"/>
              <a:ext cx="3331071" cy="26597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10" descr="IT12A01: FUNDAMENTALS OF PYTHON PROGRAMMING (SF) (SYNCHRONOUS E-LEARNING) -  NTUC LearningHub">
              <a:extLst>
                <a:ext uri="{FF2B5EF4-FFF2-40B4-BE49-F238E27FC236}">
                  <a16:creationId xmlns:a16="http://schemas.microsoft.com/office/drawing/2014/main" id="{33F6B1B4-9B79-D634-3E35-33F24609C84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319" r="20198"/>
            <a:stretch/>
          </p:blipFill>
          <p:spPr bwMode="auto">
            <a:xfrm>
              <a:off x="1752685" y="3176833"/>
              <a:ext cx="1894114" cy="187792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Sinal de Adição 7">
              <a:extLst>
                <a:ext uri="{FF2B5EF4-FFF2-40B4-BE49-F238E27FC236}">
                  <a16:creationId xmlns:a16="http://schemas.microsoft.com/office/drawing/2014/main" id="{6959EE6C-DCDB-E78B-5C50-EBD3FF3049E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646799" y="3545037"/>
              <a:ext cx="468000" cy="468000"/>
            </a:xfrm>
            <a:prstGeom prst="mathPlus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7" name="Sinal de Adição 10">
              <a:extLst>
                <a:ext uri="{FF2B5EF4-FFF2-40B4-BE49-F238E27FC236}">
                  <a16:creationId xmlns:a16="http://schemas.microsoft.com/office/drawing/2014/main" id="{30A21FDB-ABA6-9FD5-49EF-7762414AEF0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96043" y="3467980"/>
              <a:ext cx="468000" cy="468000"/>
            </a:xfrm>
            <a:prstGeom prst="mathPlus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318707159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Exploratory Data Analysis (EDA) to understand and Prepare Data">
            <a:extLst>
              <a:ext uri="{FF2B5EF4-FFF2-40B4-BE49-F238E27FC236}">
                <a16:creationId xmlns:a16="http://schemas.microsoft.com/office/drawing/2014/main" id="{2B53786C-EA48-EFA0-0C06-852C72B3C3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99658"/>
            <a:ext cx="4639355" cy="3197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The Importance of Data Preprocessing in Machine Learning (ML) - The  Couchbase Blog">
            <a:extLst>
              <a:ext uri="{FF2B5EF4-FFF2-40B4-BE49-F238E27FC236}">
                <a16:creationId xmlns:a16="http://schemas.microsoft.com/office/drawing/2014/main" id="{F14B1968-D6A4-B3E7-DF55-77B89A9AD4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2603" y="1674354"/>
            <a:ext cx="4985922" cy="3973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103606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32666AC8-2E17-4DB4-B0F5-60C640CCFD2E}"/>
              </a:ext>
            </a:extLst>
          </p:cNvPr>
          <p:cNvSpPr txBox="1">
            <a:spLocks/>
          </p:cNvSpPr>
          <p:nvPr/>
        </p:nvSpPr>
        <p:spPr>
          <a:xfrm>
            <a:off x="1431533" y="2720526"/>
            <a:ext cx="9144000" cy="10295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6600" dirty="0"/>
              <a:t>Perguntas?</a:t>
            </a:r>
            <a:endParaRPr lang="pt-BR" sz="6600" b="1" i="1" dirty="0"/>
          </a:p>
        </p:txBody>
      </p:sp>
    </p:spTree>
    <p:extLst>
      <p:ext uri="{BB962C8B-B14F-4D97-AF65-F5344CB8AC3E}">
        <p14:creationId xmlns:p14="http://schemas.microsoft.com/office/powerpoint/2010/main" val="377300566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32666AC8-2E17-4DB4-B0F5-60C640CCFD2E}"/>
              </a:ext>
            </a:extLst>
          </p:cNvPr>
          <p:cNvSpPr txBox="1">
            <a:spLocks/>
          </p:cNvSpPr>
          <p:nvPr/>
        </p:nvSpPr>
        <p:spPr>
          <a:xfrm>
            <a:off x="1431533" y="2720526"/>
            <a:ext cx="9144000" cy="10295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6600" dirty="0"/>
              <a:t>Obrigado!</a:t>
            </a:r>
            <a:endParaRPr lang="pt-BR" sz="6600" b="1" i="1" dirty="0"/>
          </a:p>
        </p:txBody>
      </p:sp>
    </p:spTree>
    <p:extLst>
      <p:ext uri="{BB962C8B-B14F-4D97-AF65-F5344CB8AC3E}">
        <p14:creationId xmlns:p14="http://schemas.microsoft.com/office/powerpoint/2010/main" val="26557046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2D4A1-A378-83FF-6C9A-4A09E09FD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noProof="0" dirty="0"/>
              <a:t>Inspeção visual e estatística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D13CB1-C083-7C27-6EF9-0E24F73365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3886" y="1825624"/>
            <a:ext cx="10842171" cy="5032375"/>
          </a:xfrm>
        </p:spPr>
        <p:txBody>
          <a:bodyPr>
            <a:normAutofit lnSpcReduction="10000"/>
          </a:bodyPr>
          <a:lstStyle/>
          <a:p>
            <a:r>
              <a:rPr lang="pt-BR" noProof="0" dirty="0"/>
              <a:t>Utilizamos ferramentas estatísticas e de visualização como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noProof="0" dirty="0"/>
              <a:t>Histogramas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i="1" dirty="0" err="1"/>
              <a:t>Heatmaps</a:t>
            </a:r>
            <a:r>
              <a:rPr lang="pt-BR" dirty="0"/>
              <a:t> de correlação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i="1" noProof="0" dirty="0" err="1"/>
              <a:t>Boxplots</a:t>
            </a:r>
            <a:endParaRPr lang="pt-BR" i="1" noProof="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Gráficos de barras</a:t>
            </a:r>
            <a:endParaRPr lang="pt-BR" noProof="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D</a:t>
            </a:r>
            <a:r>
              <a:rPr lang="pt-BR" noProof="0" dirty="0" err="1"/>
              <a:t>iagramas</a:t>
            </a:r>
            <a:r>
              <a:rPr lang="pt-BR" noProof="0" dirty="0"/>
              <a:t> de dispersão</a:t>
            </a:r>
          </a:p>
          <a:p>
            <a:r>
              <a:rPr lang="pt-BR" noProof="0" dirty="0"/>
              <a:t>Bibliotecas mais usadas: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Pandas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/>
              <a:t>Numpy</a:t>
            </a:r>
            <a:endParaRPr lang="pt-BR" noProof="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noProof="0" dirty="0" err="1"/>
              <a:t>Scikit-learn</a:t>
            </a:r>
            <a:endParaRPr lang="pt-BR" noProof="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/>
              <a:t>Matplotlib</a:t>
            </a:r>
            <a:endParaRPr lang="pt-BR" noProof="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noProof="0" dirty="0" err="1"/>
              <a:t>Seaborn</a:t>
            </a:r>
            <a:endParaRPr lang="pt-BR" noProof="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/>
              <a:t>Sweetviz</a:t>
            </a:r>
            <a:endParaRPr lang="pt-BR" noProof="0" dirty="0"/>
          </a:p>
        </p:txBody>
      </p:sp>
      <p:pic>
        <p:nvPicPr>
          <p:cNvPr id="2050" name="Picture 2" descr="python - Boxplot of Multiple Columns of a Pandas Dataframe on the Same  Figure (seaborn) - Stack Overflow">
            <a:extLst>
              <a:ext uri="{FF2B5EF4-FFF2-40B4-BE49-F238E27FC236}">
                <a16:creationId xmlns:a16="http://schemas.microsoft.com/office/drawing/2014/main" id="{AC874FC9-D4DF-FCCE-7D4C-6E37E308A9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9394" y="2677886"/>
            <a:ext cx="2428496" cy="1748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istogram notes in python with pandas and matplotlib | Andrew Wheeler">
            <a:extLst>
              <a:ext uri="{FF2B5EF4-FFF2-40B4-BE49-F238E27FC236}">
                <a16:creationId xmlns:a16="http://schemas.microsoft.com/office/drawing/2014/main" id="{7E0AD8A1-106B-D18C-9700-EACF0D6422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8908" y="2764971"/>
            <a:ext cx="2419646" cy="1576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Visualizing Data (within and beyond Python)">
            <a:extLst>
              <a:ext uri="{FF2B5EF4-FFF2-40B4-BE49-F238E27FC236}">
                <a16:creationId xmlns:a16="http://schemas.microsoft.com/office/drawing/2014/main" id="{EF509281-F0C0-4694-DA02-F00FA0D08CB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64" t="6302" r="9465"/>
          <a:stretch>
            <a:fillRect/>
          </a:stretch>
        </p:blipFill>
        <p:spPr bwMode="auto">
          <a:xfrm>
            <a:off x="10149573" y="2764971"/>
            <a:ext cx="1947564" cy="1576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Ler arquivo com pandas">
            <a:extLst>
              <a:ext uri="{FF2B5EF4-FFF2-40B4-BE49-F238E27FC236}">
                <a16:creationId xmlns:a16="http://schemas.microsoft.com/office/drawing/2014/main" id="{579213CA-F5EB-9CFF-96B4-5DB0B3F403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5576" y="4861000"/>
            <a:ext cx="1290599" cy="1290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Numpy">
            <a:extLst>
              <a:ext uri="{FF2B5EF4-FFF2-40B4-BE49-F238E27FC236}">
                <a16:creationId xmlns:a16="http://schemas.microsoft.com/office/drawing/2014/main" id="{7EAB4F95-FDE0-6834-5E7D-03DE080C3D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1956" y="4770021"/>
            <a:ext cx="1381578" cy="1381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 descr="scikit-learn – Wikipédia, a enciclopédia livre">
            <a:extLst>
              <a:ext uri="{FF2B5EF4-FFF2-40B4-BE49-F238E27FC236}">
                <a16:creationId xmlns:a16="http://schemas.microsoft.com/office/drawing/2014/main" id="{4DCCB2DA-192C-6143-B932-730DB43497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3221" y="4606692"/>
            <a:ext cx="2035629" cy="1099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 descr="Customising figures in Matplotlib">
            <a:extLst>
              <a:ext uri="{FF2B5EF4-FFF2-40B4-BE49-F238E27FC236}">
                <a16:creationId xmlns:a16="http://schemas.microsoft.com/office/drawing/2014/main" id="{F3211FE7-2189-7EED-A346-6EC6D89B3B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0443" y="4712719"/>
            <a:ext cx="2661557" cy="887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8" name="Picture 20" descr="GitHub - mwaskom/seaborn: Statistical data visualization in Python">
            <a:extLst>
              <a:ext uri="{FF2B5EF4-FFF2-40B4-BE49-F238E27FC236}">
                <a16:creationId xmlns:a16="http://schemas.microsoft.com/office/drawing/2014/main" id="{45EF3399-EB7A-56BB-8320-695CAC8097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38538" y="5452393"/>
            <a:ext cx="2569028" cy="1284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Sweetviz">
            <a:extLst>
              <a:ext uri="{FF2B5EF4-FFF2-40B4-BE49-F238E27FC236}">
                <a16:creationId xmlns:a16="http://schemas.microsoft.com/office/drawing/2014/main" id="{0C3F2009-0A94-FA32-9039-802ED5A1F3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5827" y="6076840"/>
            <a:ext cx="2750279" cy="660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04847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Tipo dos dados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1825624"/>
            <a:ext cx="11148753" cy="5032375"/>
          </a:xfrm>
        </p:spPr>
        <p:txBody>
          <a:bodyPr>
            <a:normAutofit/>
          </a:bodyPr>
          <a:lstStyle/>
          <a:p>
            <a:r>
              <a:rPr lang="pt-BR" dirty="0"/>
              <a:t>Antes de explorarmos os dados, precisamos entender a sua taxonomia.</a:t>
            </a:r>
          </a:p>
          <a:p>
            <a:r>
              <a:rPr lang="pt-BR" dirty="0"/>
              <a:t>As variáveis (i.e., atributos ou rótulos) podem ser classificadas da seguinte forma:</a:t>
            </a:r>
          </a:p>
        </p:txBody>
      </p:sp>
      <p:grpSp>
        <p:nvGrpSpPr>
          <p:cNvPr id="24" name="Grupo 23"/>
          <p:cNvGrpSpPr/>
          <p:nvPr/>
        </p:nvGrpSpPr>
        <p:grpSpPr>
          <a:xfrm>
            <a:off x="3662697" y="3429000"/>
            <a:ext cx="4866605" cy="2825174"/>
            <a:chOff x="249382" y="2602667"/>
            <a:chExt cx="4295052" cy="2825174"/>
          </a:xfrm>
        </p:grpSpPr>
        <p:sp>
          <p:nvSpPr>
            <p:cNvPr id="4" name="CaixaDeTexto 3"/>
            <p:cNvSpPr txBox="1"/>
            <p:nvPr/>
          </p:nvSpPr>
          <p:spPr>
            <a:xfrm>
              <a:off x="249382" y="3816628"/>
              <a:ext cx="103810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/>
                <a:t>Variável</a:t>
              </a:r>
            </a:p>
          </p:txBody>
        </p:sp>
        <p:sp>
          <p:nvSpPr>
            <p:cNvPr id="5" name="CaixaDeTexto 4"/>
            <p:cNvSpPr txBox="1"/>
            <p:nvPr/>
          </p:nvSpPr>
          <p:spPr>
            <a:xfrm>
              <a:off x="1684710" y="3009481"/>
              <a:ext cx="135582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/>
                <a:t>Qualitativa</a:t>
              </a:r>
            </a:p>
          </p:txBody>
        </p:sp>
        <p:sp>
          <p:nvSpPr>
            <p:cNvPr id="6" name="CaixaDeTexto 5"/>
            <p:cNvSpPr txBox="1"/>
            <p:nvPr/>
          </p:nvSpPr>
          <p:spPr>
            <a:xfrm>
              <a:off x="1684710" y="4622642"/>
              <a:ext cx="151695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/>
                <a:t>Quantitativa</a:t>
              </a:r>
            </a:p>
          </p:txBody>
        </p:sp>
        <p:sp>
          <p:nvSpPr>
            <p:cNvPr id="7" name="CaixaDeTexto 6"/>
            <p:cNvSpPr txBox="1"/>
            <p:nvPr/>
          </p:nvSpPr>
          <p:spPr>
            <a:xfrm>
              <a:off x="3397132" y="2602667"/>
              <a:ext cx="108876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/>
                <a:t>Nominal</a:t>
              </a:r>
            </a:p>
          </p:txBody>
        </p:sp>
        <p:sp>
          <p:nvSpPr>
            <p:cNvPr id="8" name="CaixaDeTexto 7"/>
            <p:cNvSpPr txBox="1"/>
            <p:nvPr/>
          </p:nvSpPr>
          <p:spPr>
            <a:xfrm>
              <a:off x="3397132" y="3496617"/>
              <a:ext cx="97340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/>
                <a:t>Ordinal</a:t>
              </a:r>
            </a:p>
          </p:txBody>
        </p:sp>
        <p:sp>
          <p:nvSpPr>
            <p:cNvPr id="9" name="CaixaDeTexto 8"/>
            <p:cNvSpPr txBox="1"/>
            <p:nvPr/>
          </p:nvSpPr>
          <p:spPr>
            <a:xfrm>
              <a:off x="3397132" y="4196861"/>
              <a:ext cx="104797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/>
                <a:t>Discreta</a:t>
              </a:r>
            </a:p>
          </p:txBody>
        </p:sp>
        <p:sp>
          <p:nvSpPr>
            <p:cNvPr id="10" name="CaixaDeTexto 9"/>
            <p:cNvSpPr txBox="1"/>
            <p:nvPr/>
          </p:nvSpPr>
          <p:spPr>
            <a:xfrm>
              <a:off x="3397132" y="5027731"/>
              <a:ext cx="114730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/>
                <a:t>Contínua</a:t>
              </a:r>
            </a:p>
          </p:txBody>
        </p:sp>
        <p:cxnSp>
          <p:nvCxnSpPr>
            <p:cNvPr id="12" name="Conector de seta reta 11"/>
            <p:cNvCxnSpPr>
              <a:stCxn id="4" idx="3"/>
              <a:endCxn id="5" idx="1"/>
            </p:cNvCxnSpPr>
            <p:nvPr/>
          </p:nvCxnSpPr>
          <p:spPr>
            <a:xfrm flipV="1">
              <a:off x="1287487" y="3209536"/>
              <a:ext cx="397223" cy="80714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ector de seta reta 13"/>
            <p:cNvCxnSpPr>
              <a:stCxn id="4" idx="3"/>
            </p:cNvCxnSpPr>
            <p:nvPr/>
          </p:nvCxnSpPr>
          <p:spPr>
            <a:xfrm>
              <a:off x="1287487" y="4016683"/>
              <a:ext cx="406367" cy="7906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ector de seta reta 15"/>
            <p:cNvCxnSpPr>
              <a:stCxn id="5" idx="3"/>
              <a:endCxn id="7" idx="1"/>
            </p:cNvCxnSpPr>
            <p:nvPr/>
          </p:nvCxnSpPr>
          <p:spPr>
            <a:xfrm flipV="1">
              <a:off x="3040530" y="2802722"/>
              <a:ext cx="356602" cy="40681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ector de seta reta 17"/>
            <p:cNvCxnSpPr>
              <a:stCxn id="5" idx="3"/>
              <a:endCxn id="8" idx="1"/>
            </p:cNvCxnSpPr>
            <p:nvPr/>
          </p:nvCxnSpPr>
          <p:spPr>
            <a:xfrm>
              <a:off x="3040530" y="3209536"/>
              <a:ext cx="356602" cy="48713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de seta reta 19"/>
            <p:cNvCxnSpPr>
              <a:stCxn id="6" idx="3"/>
              <a:endCxn id="9" idx="1"/>
            </p:cNvCxnSpPr>
            <p:nvPr/>
          </p:nvCxnSpPr>
          <p:spPr>
            <a:xfrm flipV="1">
              <a:off x="3201664" y="4396916"/>
              <a:ext cx="195468" cy="42578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de seta reta 21"/>
            <p:cNvCxnSpPr>
              <a:stCxn id="6" idx="3"/>
              <a:endCxn id="10" idx="1"/>
            </p:cNvCxnSpPr>
            <p:nvPr/>
          </p:nvCxnSpPr>
          <p:spPr>
            <a:xfrm>
              <a:off x="3201664" y="4822697"/>
              <a:ext cx="195468" cy="40508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952616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1148753" cy="1325563"/>
          </a:xfrm>
        </p:spPr>
        <p:txBody>
          <a:bodyPr>
            <a:normAutofit/>
          </a:bodyPr>
          <a:lstStyle/>
          <a:p>
            <a:r>
              <a:rPr lang="pt-BR" dirty="0"/>
              <a:t>Tipo dos dados: variáveis qualitativas (categóricas)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615543" y="1825624"/>
            <a:ext cx="7371411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São categorias, símbolos, nomes ou rótulos.</a:t>
            </a:r>
          </a:p>
          <a:p>
            <a:pPr marL="0" indent="0">
              <a:buNone/>
            </a:pPr>
            <a:r>
              <a:rPr lang="pt-BR" dirty="0"/>
              <a:t>Elas descrevem uma qualidade.</a:t>
            </a:r>
          </a:p>
          <a:p>
            <a:pPr marL="0" indent="0">
              <a:buNone/>
            </a:pPr>
            <a:r>
              <a:rPr lang="pt-BR" dirty="0"/>
              <a:t>Algumas podem ser ordenadas, mas operações aritméticas não são aplicáveis.</a:t>
            </a:r>
          </a:p>
          <a:p>
            <a:r>
              <a:rPr lang="pt-BR" b="1" dirty="0"/>
              <a:t>Nominal</a:t>
            </a:r>
            <a:r>
              <a:rPr lang="pt-BR" dirty="0"/>
              <a:t>: Não existe uma ordem inerente.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Exemplos: Sistemas Operacionais (Linux, Windows, </a:t>
            </a:r>
            <a:r>
              <a:rPr lang="pt-BR" dirty="0" err="1"/>
              <a:t>macOS</a:t>
            </a:r>
            <a:r>
              <a:rPr lang="pt-BR" dirty="0"/>
              <a:t>), Cores de LED, Tipos de Banco de Dados.</a:t>
            </a:r>
          </a:p>
          <a:p>
            <a:r>
              <a:rPr lang="pt-BR" b="1" dirty="0"/>
              <a:t>Ordinal</a:t>
            </a:r>
            <a:r>
              <a:rPr lang="pt-BR" dirty="0"/>
              <a:t>: Existe uma hierarquia ou ordem lógica.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Exemplos: Febre (baixa, média, alta), Nível de Senioridade (Junior, Pleno, Sênior), Planos de Assinatura (Free, Premium, Enterprise).</a:t>
            </a:r>
          </a:p>
        </p:txBody>
      </p:sp>
      <p:pic>
        <p:nvPicPr>
          <p:cNvPr id="11" name="Picture 2" descr="Data Types in Data Science | Towards Data Science">
            <a:extLst>
              <a:ext uri="{FF2B5EF4-FFF2-40B4-BE49-F238E27FC236}">
                <a16:creationId xmlns:a16="http://schemas.microsoft.com/office/drawing/2014/main" id="{39E1B175-32CE-F079-D61C-8CB4F743966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3"/>
          <a:stretch>
            <a:fillRect/>
          </a:stretch>
        </p:blipFill>
        <p:spPr bwMode="auto">
          <a:xfrm>
            <a:off x="368143" y="2449286"/>
            <a:ext cx="4044443" cy="3098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34195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1148753" cy="1325563"/>
          </a:xfrm>
        </p:spPr>
        <p:txBody>
          <a:bodyPr>
            <a:normAutofit/>
          </a:bodyPr>
          <a:lstStyle/>
          <a:p>
            <a:r>
              <a:rPr lang="pt-BR" dirty="0"/>
              <a:t>Tipo dos dados: variáveis quantitativas (numéricas)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28457" y="1825624"/>
            <a:ext cx="7458497" cy="503237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dirty="0"/>
              <a:t>São números reais. </a:t>
            </a:r>
          </a:p>
          <a:p>
            <a:pPr marL="0" indent="0">
              <a:buNone/>
            </a:pPr>
            <a:r>
              <a:rPr lang="pt-BR" dirty="0"/>
              <a:t>Podem ser ordenados e usados em operações aritméticas (e.g., média, variância). </a:t>
            </a:r>
          </a:p>
          <a:p>
            <a:pPr marL="0" indent="0">
              <a:buNone/>
            </a:pPr>
            <a:r>
              <a:rPr lang="pt-BR" dirty="0"/>
              <a:t>Possuem unidade de medida.</a:t>
            </a:r>
          </a:p>
          <a:p>
            <a:r>
              <a:rPr lang="pt-BR" b="1" dirty="0"/>
              <a:t>Discreta:</a:t>
            </a:r>
            <a:r>
              <a:rPr lang="pt-BR" dirty="0"/>
              <a:t> Valores contáveis, geralmente números inteiros.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Exemplos: Quantidade de núcleos da CPU, número de bugs abertos no </a:t>
            </a:r>
            <a:r>
              <a:rPr lang="pt-BR" dirty="0" err="1"/>
              <a:t>Jira</a:t>
            </a:r>
            <a:r>
              <a:rPr lang="pt-BR" dirty="0"/>
              <a:t>, total de usuários ativos.</a:t>
            </a:r>
          </a:p>
          <a:p>
            <a:r>
              <a:rPr lang="pt-BR" b="1" dirty="0"/>
              <a:t>Contínua:</a:t>
            </a:r>
            <a:r>
              <a:rPr lang="pt-BR" dirty="0"/>
              <a:t> Valores que podem assumir qualquer número dentro de um intervalo.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Exemplos: Tempo de resposta de uma API, latência de rede, tamanho de um arquivo em MB, temperatura do processador.</a:t>
            </a:r>
          </a:p>
        </p:txBody>
      </p:sp>
      <p:pic>
        <p:nvPicPr>
          <p:cNvPr id="11" name="Picture 2" descr="Data Types in Data Science | Towards Data Science">
            <a:extLst>
              <a:ext uri="{FF2B5EF4-FFF2-40B4-BE49-F238E27FC236}">
                <a16:creationId xmlns:a16="http://schemas.microsoft.com/office/drawing/2014/main" id="{CEBF5479-3F8E-21EE-0D34-F0A03BFB712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3"/>
          <a:stretch>
            <a:fillRect/>
          </a:stretch>
        </p:blipFill>
        <p:spPr bwMode="auto">
          <a:xfrm>
            <a:off x="368143" y="2449286"/>
            <a:ext cx="4044443" cy="3098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65237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D0CA4-219F-B2F8-2326-FCB5C2305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Inspeção</a:t>
            </a:r>
            <a:r>
              <a:rPr lang="en-US" dirty="0"/>
              <a:t> </a:t>
            </a:r>
            <a:r>
              <a:rPr lang="en-US" dirty="0" err="1"/>
              <a:t>inicial</a:t>
            </a:r>
            <a:r>
              <a:rPr lang="en-US" dirty="0"/>
              <a:t> dos dados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9CF505-9425-FAE9-8AD1-28EE07D08C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1114315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Inicialmente, verificamos algumas informações básicas dos dados.</a:t>
            </a:r>
          </a:p>
          <a:p>
            <a:pPr marL="0" indent="0">
              <a:buNone/>
            </a:pPr>
            <a:r>
              <a:rPr lang="pt-BR" dirty="0"/>
              <a:t>Para tal, após carregarmos os dados, usamos atributos e métodos da biblioteca </a:t>
            </a:r>
            <a:r>
              <a:rPr lang="pt-BR" b="1" dirty="0"/>
              <a:t>pandas</a:t>
            </a:r>
            <a:r>
              <a:rPr lang="pt-BR" dirty="0"/>
              <a:t>.</a:t>
            </a:r>
          </a:p>
          <a:p>
            <a:r>
              <a:rPr lang="pt-BR" dirty="0"/>
              <a:t>Dimensão dos dados: linhas x colunas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err="1"/>
              <a:t>df.shape</a:t>
            </a:r>
            <a:endParaRPr lang="pt-BR" dirty="0"/>
          </a:p>
          <a:p>
            <a:r>
              <a:rPr lang="pt-BR" dirty="0"/>
              <a:t>Tipos de dados: numéricos, categóricos, etc.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err="1"/>
              <a:t>df.dtypes</a:t>
            </a:r>
            <a:endParaRPr lang="pt-BR" dirty="0"/>
          </a:p>
          <a:p>
            <a:r>
              <a:rPr lang="pt-BR" dirty="0"/>
              <a:t>Estatísticas básicas: média, min, </a:t>
            </a:r>
            <a:r>
              <a:rPr lang="pt-BR" dirty="0" err="1"/>
              <a:t>max</a:t>
            </a:r>
            <a:r>
              <a:rPr lang="pt-BR" dirty="0"/>
              <a:t>, quartis, mediana, desvio padrão, etc.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err="1"/>
              <a:t>df.describe</a:t>
            </a:r>
            <a:r>
              <a:rPr lang="en-US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55029957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9953</TotalTime>
  <Words>3329</Words>
  <Application>Microsoft Office PowerPoint</Application>
  <PresentationFormat>Widescreen</PresentationFormat>
  <Paragraphs>373</Paragraphs>
  <Slides>47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5" baseType="lpstr">
      <vt:lpstr>Arial</vt:lpstr>
      <vt:lpstr>Calibri</vt:lpstr>
      <vt:lpstr>Calibri Light</vt:lpstr>
      <vt:lpstr>Cambria Math</vt:lpstr>
      <vt:lpstr>Consolas</vt:lpstr>
      <vt:lpstr>Courier New</vt:lpstr>
      <vt:lpstr>Wingdings</vt:lpstr>
      <vt:lpstr>Tema do Office</vt:lpstr>
      <vt:lpstr>C24 - Inteligência Artificial: Análise Exploratória de Dados (EDA)</vt:lpstr>
      <vt:lpstr>PowerPoint Presentation</vt:lpstr>
      <vt:lpstr>Introdução</vt:lpstr>
      <vt:lpstr>Por que realizar análise exploratória?</vt:lpstr>
      <vt:lpstr>Inspeção visual e estatística</vt:lpstr>
      <vt:lpstr>Tipo dos dados</vt:lpstr>
      <vt:lpstr>Tipo dos dados: variáveis qualitativas (categóricas)</vt:lpstr>
      <vt:lpstr>Tipo dos dados: variáveis quantitativas (numéricas)</vt:lpstr>
      <vt:lpstr>Inspeção inicial dos dados</vt:lpstr>
      <vt:lpstr>Limpeza dos dados</vt:lpstr>
      <vt:lpstr>Removendo valores irrelevantes</vt:lpstr>
      <vt:lpstr>Removendo duplicatas</vt:lpstr>
      <vt:lpstr>Tratando valores faltantes</vt:lpstr>
      <vt:lpstr>Tratando valores faltantes</vt:lpstr>
      <vt:lpstr>Tratando valores faltantes</vt:lpstr>
      <vt:lpstr>Tratando valores faltantes</vt:lpstr>
      <vt:lpstr>Tratando valores faltantes</vt:lpstr>
      <vt:lpstr>Tratando valores faltantes</vt:lpstr>
      <vt:lpstr>Tratando valores faltantes</vt:lpstr>
      <vt:lpstr>Tratando valores faltantes</vt:lpstr>
      <vt:lpstr>O que é um outlier?</vt:lpstr>
      <vt:lpstr>O que é um outlier?</vt:lpstr>
      <vt:lpstr>O que eles causam?</vt:lpstr>
      <vt:lpstr>O que eles causam?</vt:lpstr>
      <vt:lpstr>O que eles causam?</vt:lpstr>
      <vt:lpstr>Como detectar outliers?</vt:lpstr>
      <vt:lpstr>Como detectar outliers?</vt:lpstr>
      <vt:lpstr>Como detectar outliers?</vt:lpstr>
      <vt:lpstr>Como detectar outliers?</vt:lpstr>
      <vt:lpstr>Como detectar outliers?</vt:lpstr>
      <vt:lpstr>Como detectar outliers?</vt:lpstr>
      <vt:lpstr>Como detectar outliers?</vt:lpstr>
      <vt:lpstr>Como detectar outliers?</vt:lpstr>
      <vt:lpstr>Como detectar outliers?</vt:lpstr>
      <vt:lpstr>Como detectar outliers?</vt:lpstr>
      <vt:lpstr>Vantagens e desvantagens: boxplot (IQR)</vt:lpstr>
      <vt:lpstr>Vantagens e desvantagens: Z-score</vt:lpstr>
      <vt:lpstr>Outros métodos para detecção de outliers</vt:lpstr>
      <vt:lpstr>Como remover outliers?</vt:lpstr>
      <vt:lpstr>Como remover outliers?</vt:lpstr>
      <vt:lpstr>PowerPoint Presentation</vt:lpstr>
      <vt:lpstr>Relação entre variáveis: análise da correlação</vt:lpstr>
      <vt:lpstr>Sweetviz</vt:lpstr>
      <vt:lpstr>Exemplo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TP555 - Inteligência Artificial e Machine Learning</dc:title>
  <dc:creator>Felipe Augusto Pereira de Figueiredo</dc:creator>
  <cp:lastModifiedBy>Felipe Augusto Pereira de Figueiredo</cp:lastModifiedBy>
  <cp:revision>1929</cp:revision>
  <dcterms:created xsi:type="dcterms:W3CDTF">2020-01-20T13:50:05Z</dcterms:created>
  <dcterms:modified xsi:type="dcterms:W3CDTF">2026-01-25T20:32:10Z</dcterms:modified>
</cp:coreProperties>
</file>

<file path=docProps/thumbnail.jpeg>
</file>